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5" r:id="rId3"/>
    <p:sldId id="269" r:id="rId4"/>
    <p:sldId id="267" r:id="rId5"/>
    <p:sldId id="270" r:id="rId6"/>
    <p:sldId id="274" r:id="rId7"/>
    <p:sldId id="278" r:id="rId8"/>
    <p:sldId id="277" r:id="rId9"/>
    <p:sldId id="273" r:id="rId10"/>
    <p:sldId id="275" r:id="rId11"/>
    <p:sldId id="276" r:id="rId12"/>
    <p:sldId id="279" r:id="rId13"/>
    <p:sldId id="272" r:id="rId14"/>
    <p:sldId id="271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spíšil Otto" initials="PO" lastIdx="1" clrIdx="0">
    <p:extLst>
      <p:ext uri="{19B8F6BF-5375-455C-9EA6-DF929625EA0E}">
        <p15:presenceInfo xmlns:p15="http://schemas.microsoft.com/office/powerpoint/2012/main" userId="S::otto.pospisil@korid.cz::22cae97c-51fb-435f-b1b6-afc713e0d4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292"/>
    <a:srgbClr val="A71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Vyhodnocov&#225;n&#237;%20IDOL%20n&#225;vrhy\Vyhodnocen&#237;%20prodeje%20v%20IDOL%20-%20ZonaZona\Vyhodnocen&#237;%20IDOL%20za%20obdob&#237;%20od%201_2024%20do%208_2024%20-%20k%20posl&#225;n&#237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Finanční prostředky za prodej v IDOL         1-8/2024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8245614035087717E-2"/>
          <c:y val="0.29606481481481484"/>
          <c:w val="0.5386980245890316"/>
          <c:h val="0.6530092592592592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352-4AD7-83FF-54BCBCF18B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352-4AD7-83FF-54BCBCF18B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352-4AD7-83FF-54BCBCF18BB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48D02D6-7540-4CD5-8F46-ED2A5BAE76D4}" type="PERCENTAGE">
                      <a:rPr lang="en-US" baseline="0"/>
                      <a:pPr/>
                      <a:t>[PROCENTO]</a:t>
                    </a:fld>
                    <a:endParaRPr lang="cs-CZ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352-4AD7-83FF-54BCBCF18BB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20142D7-5C6E-443B-9B84-2A04EED9FEDB}" type="PERCENTAGE">
                      <a:rPr lang="en-US" baseline="0"/>
                      <a:pPr/>
                      <a:t>[PROCENTO]</a:t>
                    </a:fld>
                    <a:endParaRPr lang="cs-CZ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352-4AD7-83FF-54BCBCF18BB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A4EC9CA-32B6-4412-AB99-C228B3F38D7D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352-4AD7-83FF-54BCBCF18BBB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'Celkem rozpad'!$A$2:$A$4</c:f>
              <c:strCache>
                <c:ptCount val="3"/>
                <c:pt idx="0">
                  <c:v>Jednotlivé jízdenky</c:v>
                </c:pt>
                <c:pt idx="1">
                  <c:v>Kupony</c:v>
                </c:pt>
                <c:pt idx="2">
                  <c:v>Ostatní (např. ENT+, zavazadla)</c:v>
                </c:pt>
              </c:strCache>
            </c:strRef>
          </c:cat>
          <c:val>
            <c:numRef>
              <c:f>'Celkem rozpad'!$B$2:$B$4</c:f>
              <c:numCache>
                <c:formatCode>General</c:formatCode>
                <c:ptCount val="3"/>
                <c:pt idx="0">
                  <c:v>200567437.79999989</c:v>
                </c:pt>
                <c:pt idx="1">
                  <c:v>109591964</c:v>
                </c:pt>
                <c:pt idx="2">
                  <c:v>1937222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52-4AD7-83FF-54BCBCF18BB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544262070716142"/>
          <c:y val="0.44510995304612838"/>
          <c:w val="0.34003098571011958"/>
          <c:h val="0.3836854768153980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Podíl v rámci </a:t>
            </a:r>
            <a:r>
              <a:rPr lang="cs-CZ" dirty="0" err="1"/>
              <a:t>jednotl</a:t>
            </a:r>
            <a:r>
              <a:rPr lang="cs-CZ" dirty="0"/>
              <a:t>. jízdenek 1-8/2024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52E-496A-81FD-D8DA460BB6D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52E-496A-81FD-D8DA460BB6D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52E-496A-81FD-D8DA460BB6D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52E-496A-81FD-D8DA460BB6D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52E-496A-81FD-D8DA460BB6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'Jednotlivé jízdenky kategorie '!$A$15:$A$19</c:f>
              <c:strCache>
                <c:ptCount val="5"/>
                <c:pt idx="0">
                  <c:v>Základní</c:v>
                </c:pt>
                <c:pt idx="1">
                  <c:v>Děti</c:v>
                </c:pt>
                <c:pt idx="2">
                  <c:v>Studenti</c:v>
                </c:pt>
                <c:pt idx="3">
                  <c:v>Osoby 65+</c:v>
                </c:pt>
                <c:pt idx="4">
                  <c:v>Ostatní</c:v>
                </c:pt>
              </c:strCache>
            </c:strRef>
          </c:cat>
          <c:val>
            <c:numRef>
              <c:f>'Jednotlivé jízdenky kategorie '!$B$15:$B$19</c:f>
              <c:numCache>
                <c:formatCode>General</c:formatCode>
                <c:ptCount val="5"/>
                <c:pt idx="0">
                  <c:v>3737358</c:v>
                </c:pt>
                <c:pt idx="1">
                  <c:v>2125165</c:v>
                </c:pt>
                <c:pt idx="2">
                  <c:v>610561</c:v>
                </c:pt>
                <c:pt idx="3">
                  <c:v>672302</c:v>
                </c:pt>
                <c:pt idx="4">
                  <c:v>299497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52E-496A-81FD-D8DA460BB6D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Podíl v rámci časových</a:t>
            </a:r>
            <a:r>
              <a:rPr lang="cs-CZ" baseline="0" dirty="0"/>
              <a:t> a síťových jízdenek</a:t>
            </a:r>
            <a:r>
              <a:rPr lang="cs-CZ" dirty="0"/>
              <a:t> 1-8/2024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08-4302-9552-2E33F7E35D1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108-4302-9552-2E33F7E35D1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108-4302-9552-2E33F7E35D1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108-4302-9552-2E33F7E35D1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108-4302-9552-2E33F7E35D11}"/>
              </c:ext>
            </c:extLst>
          </c:dPt>
          <c:dLbls>
            <c:dLbl>
              <c:idx val="2"/>
              <c:layout>
                <c:manualLayout>
                  <c:x val="7.3427821522309714E-2"/>
                  <c:y val="0.1173262937508533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08-4302-9552-2E33F7E35D11}"/>
                </c:ext>
              </c:extLst>
            </c:dLbl>
            <c:dLbl>
              <c:idx val="4"/>
              <c:layout>
                <c:manualLayout>
                  <c:x val="2.8920384951880963E-2"/>
                  <c:y val="0.1194622001729552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08-4302-9552-2E33F7E35D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'Kupony kategorie cestujících'!$A$15:$A$19</c:f>
              <c:strCache>
                <c:ptCount val="5"/>
                <c:pt idx="0">
                  <c:v>Základní</c:v>
                </c:pt>
                <c:pt idx="1">
                  <c:v>Děti</c:v>
                </c:pt>
                <c:pt idx="2">
                  <c:v>Studenti</c:v>
                </c:pt>
                <c:pt idx="3">
                  <c:v>Osoby 65+</c:v>
                </c:pt>
                <c:pt idx="4">
                  <c:v>Ostatní</c:v>
                </c:pt>
              </c:strCache>
            </c:strRef>
          </c:cat>
          <c:val>
            <c:numRef>
              <c:f>'Kupony kategorie cestujících'!$B$15:$B$19</c:f>
              <c:numCache>
                <c:formatCode>General</c:formatCode>
                <c:ptCount val="5"/>
                <c:pt idx="0">
                  <c:v>71716</c:v>
                </c:pt>
                <c:pt idx="1">
                  <c:v>23340</c:v>
                </c:pt>
                <c:pt idx="2">
                  <c:v>9057</c:v>
                </c:pt>
                <c:pt idx="3">
                  <c:v>2728</c:v>
                </c:pt>
                <c:pt idx="4">
                  <c:v>7150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08-4302-9552-2E33F7E35D1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8C40-307D-421F-A27A-EDD3C34DADDD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A6847-8F4D-4118-9CE3-92DA2A104D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10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ka_kratky nazev">
    <p:bg>
      <p:bgPr>
        <a:solidFill>
          <a:srgbClr val="A714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2A061-23E2-B75A-5E81-1DBA574CD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535945"/>
            <a:ext cx="5332844" cy="238760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6219B7-0C4D-F5CF-EDD8-A204933CA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414610"/>
            <a:ext cx="5332844" cy="843315"/>
          </a:xfrm>
        </p:spPr>
        <p:txBody>
          <a:bodyPr>
            <a:normAutofit/>
          </a:bodyPr>
          <a:lstStyle>
            <a:lvl1pPr marL="0" indent="0" algn="l">
              <a:buNone/>
              <a:defRPr sz="1900" b="1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D8617980-911B-0C7D-11FB-281CD203A1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055" y="1057996"/>
            <a:ext cx="1574800" cy="316251"/>
          </a:xfrm>
          <a:prstGeom prst="rect">
            <a:avLst/>
          </a:prstGeom>
        </p:spPr>
      </p:pic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7579445D-0B0D-152E-7F9E-022962FA9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5669" y="2526420"/>
            <a:ext cx="1703581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8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ka_dlouhy nazev">
    <p:bg>
      <p:bgPr>
        <a:solidFill>
          <a:srgbClr val="A714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2A061-23E2-B75A-5E81-1DBA574CD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535945"/>
            <a:ext cx="5332844" cy="23876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6219B7-0C4D-F5CF-EDD8-A204933CA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414610"/>
            <a:ext cx="5332844" cy="843315"/>
          </a:xfrm>
        </p:spPr>
        <p:txBody>
          <a:bodyPr>
            <a:normAutofit/>
          </a:bodyPr>
          <a:lstStyle>
            <a:lvl1pPr marL="0" indent="0" algn="l">
              <a:buNone/>
              <a:defRPr sz="1900" b="1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D8617980-911B-0C7D-11FB-281CD203A1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055" y="1057996"/>
            <a:ext cx="1574800" cy="316251"/>
          </a:xfrm>
          <a:prstGeom prst="rect">
            <a:avLst/>
          </a:prstGeom>
        </p:spPr>
      </p:pic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7579445D-0B0D-152E-7F9E-022962FA9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5669" y="2526420"/>
            <a:ext cx="1703581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ce">
    <p:bg>
      <p:bgPr>
        <a:solidFill>
          <a:srgbClr val="A714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0E60DAD8-4C85-12B0-3E01-0EEE769A8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056" y="398872"/>
            <a:ext cx="10982325" cy="596382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3F2A061-23E2-B75A-5E81-1DBA574CD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50" y="2235200"/>
            <a:ext cx="6991350" cy="2387600"/>
          </a:xfrm>
        </p:spPr>
        <p:txBody>
          <a:bodyPr anchor="ctr" anchorCtr="0">
            <a:normAutofit/>
          </a:bodyPr>
          <a:lstStyle>
            <a:lvl1pPr algn="ctr">
              <a:lnSpc>
                <a:spcPts val="4200"/>
              </a:lnSpc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1286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ce_f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0E60DAD8-4C85-12B0-3E01-0EEE769A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5056" y="398872"/>
            <a:ext cx="10982325" cy="596382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3F2A061-23E2-B75A-5E81-1DBA574CD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50" y="2235200"/>
            <a:ext cx="6991350" cy="2387600"/>
          </a:xfrm>
        </p:spPr>
        <p:txBody>
          <a:bodyPr anchor="ctr" anchorCtr="0">
            <a:normAutofit/>
          </a:bodyPr>
          <a:lstStyle>
            <a:lvl1pPr algn="ctr">
              <a:lnSpc>
                <a:spcPts val="4200"/>
              </a:lnSpc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6882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obra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06219B7-0C4D-F5CF-EDD8-A204933CA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7" y="2873901"/>
            <a:ext cx="5122186" cy="283263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BA2C9E6B-8C03-8F66-FD21-90DE6578C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77050" y="0"/>
            <a:ext cx="5314950" cy="6858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D9DA322-70C5-B82C-177F-686E07DAE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7" y="1287779"/>
            <a:ext cx="5122186" cy="1388745"/>
          </a:xfrm>
        </p:spPr>
        <p:txBody>
          <a:bodyPr anchor="b">
            <a:normAutofit/>
          </a:bodyPr>
          <a:lstStyle>
            <a:lvl1pPr algn="l">
              <a:defRPr sz="2900" b="0">
                <a:solidFill>
                  <a:srgbClr val="A714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7636E605-23C0-8CF3-424E-6A3E66AD4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3885" y="6238053"/>
            <a:ext cx="2314399" cy="118350"/>
          </a:xfrm>
          <a:prstGeom prst="rect">
            <a:avLst/>
          </a:prstGeom>
        </p:spPr>
      </p:pic>
      <p:pic>
        <p:nvPicPr>
          <p:cNvPr id="25" name="Grafický objekt 24">
            <a:extLst>
              <a:ext uri="{FF2B5EF4-FFF2-40B4-BE49-F238E27FC236}">
                <a16:creationId xmlns:a16="http://schemas.microsoft.com/office/drawing/2014/main" id="{963FB139-759B-EEBB-C4EF-82B02BA453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204" y="711782"/>
            <a:ext cx="1311016" cy="2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8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atke info s obra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5B2F3861-A4C1-FE38-35C4-0AE254603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2152407"/>
            <a:ext cx="5122863" cy="29750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AD47E3E6-1797-5EDA-CBDD-DE6C0477A6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00" y="6241203"/>
            <a:ext cx="2265602" cy="11520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B06219B7-0C4D-F5CF-EDD8-A204933CA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7" y="3462864"/>
            <a:ext cx="5122186" cy="2580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BA2C9E6B-8C03-8F66-FD21-90DE6578C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77050" y="0"/>
            <a:ext cx="5314950" cy="6858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D9DA322-70C5-B82C-177F-686E07DAE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7" y="2474908"/>
            <a:ext cx="5122186" cy="954092"/>
          </a:xfrm>
        </p:spPr>
        <p:txBody>
          <a:bodyPr anchor="t" anchorCtr="0">
            <a:normAutofit/>
          </a:bodyPr>
          <a:lstStyle>
            <a:lvl1pPr algn="l">
              <a:defRPr sz="2900" b="0">
                <a:solidFill>
                  <a:srgbClr val="A714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25" name="Grafický objekt 24">
            <a:extLst>
              <a:ext uri="{FF2B5EF4-FFF2-40B4-BE49-F238E27FC236}">
                <a16:creationId xmlns:a16="http://schemas.microsoft.com/office/drawing/2014/main" id="{963FB139-759B-EEBB-C4EF-82B02BA453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204" y="711782"/>
            <a:ext cx="1311016" cy="262203"/>
          </a:xfrm>
          <a:prstGeom prst="rect">
            <a:avLst/>
          </a:prstGeom>
        </p:spPr>
      </p:pic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D18DF151-FD1D-3467-FE16-63B4C71D01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720931"/>
            <a:ext cx="5122863" cy="929148"/>
          </a:xfrm>
        </p:spPr>
        <p:txBody>
          <a:bodyPr>
            <a:normAutofit/>
          </a:bodyPr>
          <a:lstStyle>
            <a:lvl1pPr marL="0" indent="0">
              <a:buNone/>
              <a:defRPr sz="2900">
                <a:solidFill>
                  <a:srgbClr val="A7143F"/>
                </a:solidFill>
              </a:defRPr>
            </a:lvl1pPr>
          </a:lstStyle>
          <a:p>
            <a:pPr lvl="0"/>
            <a:r>
              <a:rPr lang="cs-CZ" dirty="0"/>
              <a:t>Po kliknutí můžete upravovat</a:t>
            </a:r>
          </a:p>
        </p:txBody>
      </p:sp>
      <p:sp>
        <p:nvSpPr>
          <p:cNvPr id="22" name="Zástupný symbol obrázku 21">
            <a:extLst>
              <a:ext uri="{FF2B5EF4-FFF2-40B4-BE49-F238E27FC236}">
                <a16:creationId xmlns:a16="http://schemas.microsoft.com/office/drawing/2014/main" id="{B1B5B2BD-FF2F-8DAB-5C35-C759FD97C76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700" y="4919663"/>
            <a:ext cx="855663" cy="85407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cs-CZ" dirty="0"/>
          </a:p>
        </p:txBody>
      </p:sp>
      <p:sp>
        <p:nvSpPr>
          <p:cNvPr id="23" name="Zástupný symbol obrázku 21">
            <a:extLst>
              <a:ext uri="{FF2B5EF4-FFF2-40B4-BE49-F238E27FC236}">
                <a16:creationId xmlns:a16="http://schemas.microsoft.com/office/drawing/2014/main" id="{2709D1B7-8214-3E55-DA37-6F853787CC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66822" y="4925080"/>
            <a:ext cx="855663" cy="85407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30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06219B7-0C4D-F5CF-EDD8-A204933CA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6" y="2873901"/>
            <a:ext cx="6692753" cy="283263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D9DA322-70C5-B82C-177F-686E07DAE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7" y="1287779"/>
            <a:ext cx="5122186" cy="1388745"/>
          </a:xfrm>
        </p:spPr>
        <p:txBody>
          <a:bodyPr anchor="b">
            <a:normAutofit/>
          </a:bodyPr>
          <a:lstStyle>
            <a:lvl1pPr algn="l">
              <a:defRPr sz="2900" b="0">
                <a:solidFill>
                  <a:srgbClr val="A714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7636E605-23C0-8CF3-424E-6A3E66AD4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3885" y="6238053"/>
            <a:ext cx="2314399" cy="118350"/>
          </a:xfrm>
          <a:prstGeom prst="rect">
            <a:avLst/>
          </a:prstGeom>
        </p:spPr>
      </p:pic>
      <p:pic>
        <p:nvPicPr>
          <p:cNvPr id="25" name="Grafický objekt 24">
            <a:extLst>
              <a:ext uri="{FF2B5EF4-FFF2-40B4-BE49-F238E27FC236}">
                <a16:creationId xmlns:a16="http://schemas.microsoft.com/office/drawing/2014/main" id="{963FB139-759B-EEBB-C4EF-82B02BA453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204" y="711782"/>
            <a:ext cx="1311016" cy="2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2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infografi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FD05CB57-692C-58F1-003F-B23CB9F417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0957" y="6247997"/>
            <a:ext cx="2304012" cy="98462"/>
          </a:xfrm>
          <a:prstGeom prst="rect">
            <a:avLst/>
          </a:prstGeom>
        </p:spPr>
      </p:pic>
      <p:sp>
        <p:nvSpPr>
          <p:cNvPr id="9" name="Zástupný symbol obrázku 21">
            <a:extLst>
              <a:ext uri="{FF2B5EF4-FFF2-40B4-BE49-F238E27FC236}">
                <a16:creationId xmlns:a16="http://schemas.microsoft.com/office/drawing/2014/main" id="{56AB26E7-9E8A-C074-B632-DB6230653C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70900" y="1735053"/>
            <a:ext cx="2349500" cy="234514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6219B7-0C4D-F5CF-EDD8-A204933CA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7" y="2873901"/>
            <a:ext cx="5606904" cy="283263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7D9DA322-70C5-B82C-177F-686E07DAE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7" y="1287779"/>
            <a:ext cx="5122186" cy="1388745"/>
          </a:xfrm>
        </p:spPr>
        <p:txBody>
          <a:bodyPr anchor="b">
            <a:normAutofit/>
          </a:bodyPr>
          <a:lstStyle>
            <a:lvl1pPr algn="l">
              <a:defRPr sz="2900" b="0">
                <a:solidFill>
                  <a:srgbClr val="A714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25" name="Grafický objekt 24">
            <a:extLst>
              <a:ext uri="{FF2B5EF4-FFF2-40B4-BE49-F238E27FC236}">
                <a16:creationId xmlns:a16="http://schemas.microsoft.com/office/drawing/2014/main" id="{963FB139-759B-EEBB-C4EF-82B02BA453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204" y="711782"/>
            <a:ext cx="1311016" cy="262203"/>
          </a:xfrm>
          <a:prstGeom prst="rect">
            <a:avLst/>
          </a:prstGeom>
        </p:spPr>
      </p:pic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9092802D-E992-3F30-7A84-92292DAC8B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94599" y="4579194"/>
            <a:ext cx="2702101" cy="12573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40287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F59CCE1-E5CE-CD96-0A1D-875ED212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43DF6B-53BC-55D1-5CF2-20B4119DC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B12913-BC59-28C3-5859-468E4093F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EB95-6723-4190-B8A6-0019098C91D0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90E6BB-EECC-DCF3-49E8-2D1CD6129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78FD9B-CC3E-92F5-0A3E-F2262E374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72B8-5849-407D-9588-E9505CC81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84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2929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2929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2929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2929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2929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idol.cz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iidol.cz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iidol.cz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5F72D2F-579F-7AE0-07F4-97FC10374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976543"/>
            <a:ext cx="5537200" cy="1473693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latin typeface="+mn-lt"/>
              </a:rPr>
              <a:t>Tisková konference ke změnám jízdních řádů v Libereckém kraji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94EB13C1-7E91-DB1C-72F2-7DCDAF8E9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067879"/>
            <a:ext cx="5332844" cy="119004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800" dirty="0">
                <a:latin typeface="+mn-lt"/>
              </a:rPr>
              <a:t>Ing. Jan Sviták, náměstek hejtmana, resort dopravy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+mn-lt"/>
              </a:rPr>
              <a:t>Ing. Monika Šulcová, KÚLK, odboru </a:t>
            </a:r>
            <a:r>
              <a:rPr lang="cs-CZ" sz="1800" dirty="0" err="1">
                <a:latin typeface="+mn-lt"/>
              </a:rPr>
              <a:t>dopr</a:t>
            </a:r>
            <a:r>
              <a:rPr lang="cs-CZ" sz="1800" dirty="0">
                <a:latin typeface="+mn-lt"/>
              </a:rPr>
              <a:t>. obslužnosti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+mn-lt"/>
              </a:rPr>
              <a:t>Ing. Otto Pospíšil, Ph.D., jednatel KORID LK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4D55DE69-2C97-DBDF-F755-A64D1CBFAA0B}"/>
              </a:ext>
            </a:extLst>
          </p:cNvPr>
          <p:cNvSpPr txBox="1">
            <a:spLocks/>
          </p:cNvSpPr>
          <p:nvPr/>
        </p:nvSpPr>
        <p:spPr>
          <a:xfrm>
            <a:off x="6096000" y="4512075"/>
            <a:ext cx="5537200" cy="47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400" b="1" u="sng" dirty="0">
                <a:latin typeface="+mn-lt"/>
              </a:rPr>
              <a:t>Evropský dům, 28.11.2024</a:t>
            </a:r>
          </a:p>
        </p:txBody>
      </p:sp>
    </p:spTree>
    <p:extLst>
      <p:ext uri="{BB962C8B-B14F-4D97-AF65-F5344CB8AC3E}">
        <p14:creationId xmlns:p14="http://schemas.microsoft.com/office/powerpoint/2010/main" val="3200474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751C6-4D0E-90AC-B860-8E49BF5E7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>
            <a:extLst>
              <a:ext uri="{FF2B5EF4-FFF2-40B4-BE49-F238E27FC236}">
                <a16:creationId xmlns:a16="http://schemas.microsoft.com/office/drawing/2014/main" id="{1F51FD8C-17B3-0928-7160-FEC61C5CE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6" y="2028609"/>
            <a:ext cx="9714984" cy="2886431"/>
          </a:xfr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  <a:latin typeface="+mn-lt"/>
              </a:rPr>
              <a:t>Změna jízdního řádu </a:t>
            </a:r>
            <a:r>
              <a:rPr lang="cs-CZ" sz="2000" b="1" dirty="0">
                <a:solidFill>
                  <a:schemeClr val="tx2"/>
                </a:solidFill>
                <a:latin typeface="+mn-lt"/>
              </a:rPr>
              <a:t>na lince L12 na trati Smržovka – Josefův Důl </a:t>
            </a:r>
            <a:r>
              <a:rPr lang="cs-CZ" sz="2000" dirty="0">
                <a:solidFill>
                  <a:schemeClr val="tx2"/>
                </a:solidFill>
                <a:latin typeface="+mn-lt"/>
              </a:rPr>
              <a:t>(60´ interval celodenně, celotýdenně se dvěma páry posilových vlaků ráno a jedním odpoledne).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Spojení Josefův Důl – Tanvald doplněno v dopravním sedle a o víkendu novými spoji linky 744 (Tanvald – Albrechtice v </a:t>
            </a:r>
            <a:r>
              <a:rPr lang="cs-CZ" sz="1800" dirty="0" err="1">
                <a:solidFill>
                  <a:schemeClr val="tx2"/>
                </a:solidFill>
                <a:latin typeface="+mn-lt"/>
              </a:rPr>
              <a:t>Jiz.h</a:t>
            </a:r>
            <a:r>
              <a:rPr lang="cs-CZ" sz="1800" dirty="0">
                <a:solidFill>
                  <a:schemeClr val="tx2"/>
                </a:solidFill>
                <a:latin typeface="+mn-lt"/>
              </a:rPr>
              <a:t>. – Josefův Důl).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  <a:latin typeface="+mn-lt"/>
              </a:rPr>
              <a:t>Úpravy </a:t>
            </a:r>
            <a:r>
              <a:rPr lang="cs-CZ" sz="2000" b="1" dirty="0">
                <a:solidFill>
                  <a:schemeClr val="tx2"/>
                </a:solidFill>
                <a:latin typeface="+mn-lt"/>
              </a:rPr>
              <a:t>na trati 089 </a:t>
            </a:r>
            <a:r>
              <a:rPr lang="cs-CZ" sz="2000" dirty="0">
                <a:solidFill>
                  <a:schemeClr val="tx2"/>
                </a:solidFill>
                <a:latin typeface="+mn-lt"/>
              </a:rPr>
              <a:t>(školní špička). Připravován JŘ pro období 12/2025+.</a:t>
            </a:r>
          </a:p>
          <a:p>
            <a:pPr algn="just"/>
            <a:endParaRPr lang="cs-CZ" sz="2000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cs-CZ" sz="2000" dirty="0">
                <a:solidFill>
                  <a:schemeClr val="tx2"/>
                </a:solidFill>
                <a:latin typeface="+mn-lt"/>
              </a:rPr>
              <a:t>V r. 2025 očekávány rozsáhlé výluky, zejména Frýdlantsko, Tanvaldsko, Hrádek, </a:t>
            </a:r>
            <a:r>
              <a:rPr lang="cs-CZ" sz="2000" dirty="0" err="1">
                <a:solidFill>
                  <a:schemeClr val="tx2"/>
                </a:solidFill>
                <a:latin typeface="+mn-lt"/>
              </a:rPr>
              <a:t>Železnobrodsko</a:t>
            </a:r>
            <a:r>
              <a:rPr lang="cs-CZ" sz="2000" dirty="0">
                <a:solidFill>
                  <a:schemeClr val="tx2"/>
                </a:solidFill>
                <a:latin typeface="+mn-lt"/>
              </a:rPr>
              <a:t>…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36BA8219-C8FB-BF86-61E1-37EB6D5DF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6" y="1269507"/>
            <a:ext cx="9829654" cy="576333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latin typeface="+mn-lt"/>
              </a:rPr>
              <a:t>Novinky a změny v JŘ pro období 2024/25</a:t>
            </a:r>
            <a:br>
              <a:rPr lang="cs-CZ" sz="3200" dirty="0">
                <a:latin typeface="+mn-lt"/>
              </a:rPr>
            </a:br>
            <a:r>
              <a:rPr lang="cs-CZ" sz="2200" dirty="0">
                <a:latin typeface="+mn-lt"/>
              </a:rPr>
              <a:t>Změny od 15.12.2024 | Železniční doprava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3AA6FFD-BCEF-68B3-9FCF-966FAE2C6AB0}"/>
              </a:ext>
            </a:extLst>
          </p:cNvPr>
          <p:cNvSpPr txBox="1"/>
          <p:nvPr/>
        </p:nvSpPr>
        <p:spPr>
          <a:xfrm>
            <a:off x="11372849" y="6362700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A43F9AC-1B87-4C75-A50D-51C375943591}" type="slidenum">
              <a:rPr lang="cs-CZ" smtClean="0"/>
              <a:pPr algn="r"/>
              <a:t>10</a:t>
            </a:fld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CA1E88CA-ECDD-5A63-EA74-28956A6A0B9C}"/>
              </a:ext>
            </a:extLst>
          </p:cNvPr>
          <p:cNvGrpSpPr/>
          <p:nvPr/>
        </p:nvGrpSpPr>
        <p:grpSpPr>
          <a:xfrm>
            <a:off x="7332955" y="5858693"/>
            <a:ext cx="2991775" cy="504007"/>
            <a:chOff x="4714043" y="2894120"/>
            <a:chExt cx="5442011" cy="1586442"/>
          </a:xfrm>
        </p:grpSpPr>
        <p:sp>
          <p:nvSpPr>
            <p:cNvPr id="7" name="Vývojový diagram: alternativní postup 6">
              <a:extLst>
                <a:ext uri="{FF2B5EF4-FFF2-40B4-BE49-F238E27FC236}">
                  <a16:creationId xmlns:a16="http://schemas.microsoft.com/office/drawing/2014/main" id="{8DCFBD0A-7346-470E-8DF3-CD9162F974B8}"/>
                </a:ext>
              </a:extLst>
            </p:cNvPr>
            <p:cNvSpPr/>
            <p:nvPr/>
          </p:nvSpPr>
          <p:spPr>
            <a:xfrm>
              <a:off x="4714043" y="2894120"/>
              <a:ext cx="5442011" cy="1586442"/>
            </a:xfrm>
            <a:prstGeom prst="flowChartAlternateProces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A9493E1B-300A-F1F4-BF9E-96FBFE771EAF}"/>
                </a:ext>
              </a:extLst>
            </p:cNvPr>
            <p:cNvSpPr txBox="1"/>
            <p:nvPr/>
          </p:nvSpPr>
          <p:spPr>
            <a:xfrm>
              <a:off x="4802819" y="2938508"/>
              <a:ext cx="5246703" cy="1259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cs-CZ" sz="20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www.iidol.cz</a:t>
              </a:r>
              <a:r>
                <a:rPr lang="cs-CZ" sz="2000" b="1" dirty="0">
                  <a:solidFill>
                    <a:schemeClr val="bg1"/>
                  </a:solidFill>
                </a:rPr>
                <a:t> </a:t>
              </a:r>
              <a:endParaRPr lang="cs-CZ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046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1000D-B2F9-09C0-84F1-393586135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>
            <a:extLst>
              <a:ext uri="{FF2B5EF4-FFF2-40B4-BE49-F238E27FC236}">
                <a16:creationId xmlns:a16="http://schemas.microsoft.com/office/drawing/2014/main" id="{1F0D1127-5FD8-233B-76B5-74D5BB544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6" y="2028609"/>
            <a:ext cx="9714984" cy="3888309"/>
          </a:xfr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Dokončení projektu optimalizace Jilemnicka</a:t>
            </a:r>
          </a:p>
          <a:p>
            <a:pPr marL="742950" lvl="1" indent="-28575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proklad vlak – bus mezi Jilemnicí a Jabloncem nad Jizerou;</a:t>
            </a:r>
          </a:p>
          <a:p>
            <a:pPr marL="742950" lvl="1" indent="-28575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posílení a zlepšení spojení mezi Rokytnicí nad Jizerou, Jilemnicí a Vrchlabím;</a:t>
            </a:r>
          </a:p>
          <a:p>
            <a:pPr marL="742950" lvl="1" indent="-28575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nové návaznosti v Jablonci nad Jizerou a v Jilemnici</a:t>
            </a:r>
          </a:p>
          <a:p>
            <a:pPr marL="742950" lvl="1" indent="-28575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zlepšení spojení mezi </a:t>
            </a:r>
            <a:r>
              <a:rPr lang="cs-CZ" sz="18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Beneckem</a:t>
            </a: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Vrchlabím;</a:t>
            </a:r>
          </a:p>
          <a:p>
            <a:pPr marL="742950" lvl="1" indent="-28575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nová spojení o víkendu mezi Jilemnicí a Vrchlabím přes Horní Brannou a mezi Jilemnicí a Lomnicí nad Popelkou (s návaznostmi do Jičína).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etapa optimalizace </a:t>
            </a:r>
            <a:r>
              <a:rPr lang="cs-CZ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Železnobrodsko</a:t>
            </a:r>
            <a:endParaRPr lang="cs-CZ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změny JŘ na linkách 841, 851, 960 a sloučení linek 842 a 843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Úprava trasy a jízdního řádu na lince 900 (Rokytnice </a:t>
            </a:r>
            <a:r>
              <a:rPr lang="cs-CZ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n.Jiz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– Jablonec </a:t>
            </a:r>
            <a:r>
              <a:rPr lang="cs-CZ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n.Nis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– Praha)</a:t>
            </a:r>
          </a:p>
          <a:p>
            <a:pPr marL="800100" lvl="1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úprava trasy a posílení JŘ</a:t>
            </a:r>
          </a:p>
          <a:p>
            <a:pPr marL="800100" lvl="1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15m vozidla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E4B64742-B6D7-B891-1603-06BF47157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6" y="1269507"/>
            <a:ext cx="9829654" cy="576333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latin typeface="+mn-lt"/>
              </a:rPr>
              <a:t>Novinky a změny v JŘ pro období 2024/25</a:t>
            </a:r>
            <a:br>
              <a:rPr lang="cs-CZ" sz="3200" dirty="0">
                <a:latin typeface="+mn-lt"/>
              </a:rPr>
            </a:br>
            <a:r>
              <a:rPr lang="cs-CZ" sz="2200" dirty="0">
                <a:latin typeface="+mn-lt"/>
              </a:rPr>
              <a:t>Změny od 15.12.2024 | Linková doprava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96969C5-339C-6AEC-4549-9DDE747E2232}"/>
              </a:ext>
            </a:extLst>
          </p:cNvPr>
          <p:cNvSpPr txBox="1"/>
          <p:nvPr/>
        </p:nvSpPr>
        <p:spPr>
          <a:xfrm>
            <a:off x="11372849" y="6362700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A43F9AC-1B87-4C75-A50D-51C375943591}" type="slidenum">
              <a:rPr lang="cs-CZ" smtClean="0"/>
              <a:pPr algn="r"/>
              <a:t>11</a:t>
            </a:fld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22DAA4CA-5C39-B4A1-F706-FF46326C80EE}"/>
              </a:ext>
            </a:extLst>
          </p:cNvPr>
          <p:cNvGrpSpPr/>
          <p:nvPr/>
        </p:nvGrpSpPr>
        <p:grpSpPr>
          <a:xfrm>
            <a:off x="7332955" y="5847683"/>
            <a:ext cx="2991775" cy="504007"/>
            <a:chOff x="4714043" y="2894120"/>
            <a:chExt cx="5442011" cy="1586442"/>
          </a:xfrm>
        </p:grpSpPr>
        <p:sp>
          <p:nvSpPr>
            <p:cNvPr id="7" name="Vývojový diagram: alternativní postup 6">
              <a:extLst>
                <a:ext uri="{FF2B5EF4-FFF2-40B4-BE49-F238E27FC236}">
                  <a16:creationId xmlns:a16="http://schemas.microsoft.com/office/drawing/2014/main" id="{3C634AA0-7658-225E-DE6A-3D320B632D32}"/>
                </a:ext>
              </a:extLst>
            </p:cNvPr>
            <p:cNvSpPr/>
            <p:nvPr/>
          </p:nvSpPr>
          <p:spPr>
            <a:xfrm>
              <a:off x="4714043" y="2894120"/>
              <a:ext cx="5442011" cy="1586442"/>
            </a:xfrm>
            <a:prstGeom prst="flowChartAlternateProces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9A3812DD-60EE-9C93-C303-93144C23D401}"/>
                </a:ext>
              </a:extLst>
            </p:cNvPr>
            <p:cNvSpPr txBox="1"/>
            <p:nvPr/>
          </p:nvSpPr>
          <p:spPr>
            <a:xfrm>
              <a:off x="4802819" y="2938508"/>
              <a:ext cx="5246703" cy="1259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cs-CZ" sz="20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www.iidol.cz</a:t>
              </a:r>
              <a:r>
                <a:rPr lang="cs-CZ" sz="2000" b="1" dirty="0">
                  <a:solidFill>
                    <a:schemeClr val="bg1"/>
                  </a:solidFill>
                </a:rPr>
                <a:t> </a:t>
              </a:r>
              <a:endParaRPr lang="cs-CZ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5D91260B-1439-E909-0128-BE06FF402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856" y="1542374"/>
            <a:ext cx="2500398" cy="188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1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32DDA-8F62-FCEC-499F-A4D347308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>
            <a:extLst>
              <a:ext uri="{FF2B5EF4-FFF2-40B4-BE49-F238E27FC236}">
                <a16:creationId xmlns:a16="http://schemas.microsoft.com/office/drawing/2014/main" id="{ACCB93DA-E2D8-E475-3291-9286CB183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7" y="2028609"/>
            <a:ext cx="6208304" cy="3990836"/>
          </a:xfr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solidFill>
                  <a:schemeClr val="tx2"/>
                </a:solidFill>
                <a:latin typeface="+mn-lt"/>
              </a:rPr>
              <a:t>Noví dopravci v IDOL: OAD Kolín (mezikrajské linky SČK-LK), AD Michal Pelc (komerční linky)</a:t>
            </a:r>
          </a:p>
          <a:p>
            <a:pPr algn="just"/>
            <a:r>
              <a:rPr lang="cs-CZ" sz="2000" dirty="0">
                <a:solidFill>
                  <a:schemeClr val="tx2"/>
                </a:solidFill>
                <a:latin typeface="+mn-lt"/>
              </a:rPr>
              <a:t>Koncept tří IDS na jedné lince: linka 405 | Praha – Jičín – Jilemnice – Špindlerův Mlýn (PID, IREDO, IDOL)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cs-CZ" sz="2000" dirty="0">
                <a:solidFill>
                  <a:schemeClr val="tx2"/>
                </a:solidFill>
                <a:latin typeface="+mn-lt"/>
              </a:rPr>
              <a:t>Do budoucna plánujeme obdobný postup i na lince 400 (PID, IDOL, DÚK).</a:t>
            </a:r>
          </a:p>
          <a:p>
            <a:pPr algn="just"/>
            <a:r>
              <a:rPr lang="cs-CZ" sz="2000" dirty="0">
                <a:solidFill>
                  <a:schemeClr val="tx2"/>
                </a:solidFill>
                <a:latin typeface="+mn-lt"/>
              </a:rPr>
              <a:t>Zóna Zittau: ode dne vyhlášení nově i ve vlacích</a:t>
            </a:r>
            <a:br>
              <a:rPr lang="cs-CZ" sz="2000" dirty="0">
                <a:solidFill>
                  <a:schemeClr val="tx2"/>
                </a:solidFill>
                <a:latin typeface="+mn-lt"/>
              </a:rPr>
            </a:br>
            <a:r>
              <a:rPr lang="cs-CZ" sz="2000" dirty="0">
                <a:solidFill>
                  <a:schemeClr val="tx2"/>
                </a:solidFill>
                <a:latin typeface="+mn-lt"/>
              </a:rPr>
              <a:t>Die Länderbahn.</a:t>
            </a:r>
          </a:p>
          <a:p>
            <a:pPr algn="just"/>
            <a:r>
              <a:rPr lang="cs-CZ" sz="2000" dirty="0">
                <a:solidFill>
                  <a:schemeClr val="tx2"/>
                </a:solidFill>
                <a:latin typeface="+mn-lt"/>
              </a:rPr>
              <a:t>„Idolka 2“: vylepšení funkce vyhledávání, nová architektura aplikace připravená na další rozvoj </a:t>
            </a:r>
            <a:r>
              <a:rPr lang="cs-CZ" sz="2000" dirty="0" err="1">
                <a:solidFill>
                  <a:schemeClr val="tx2"/>
                </a:solidFill>
                <a:latin typeface="+mn-lt"/>
              </a:rPr>
              <a:t>smart-cities</a:t>
            </a:r>
            <a:r>
              <a:rPr lang="cs-CZ" sz="2000" dirty="0">
                <a:solidFill>
                  <a:schemeClr val="tx2"/>
                </a:solidFill>
                <a:latin typeface="+mn-lt"/>
              </a:rPr>
              <a:t> technologií.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B9C8B378-8D9D-AED5-87E4-9F040F7D3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6" y="1269507"/>
            <a:ext cx="9829654" cy="576333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latin typeface="+mn-lt"/>
              </a:rPr>
              <a:t>Novinky a změny v JŘ pro období 2024/25</a:t>
            </a:r>
            <a:br>
              <a:rPr lang="cs-CZ" sz="3200" dirty="0">
                <a:latin typeface="+mn-lt"/>
              </a:rPr>
            </a:br>
            <a:r>
              <a:rPr lang="cs-CZ" sz="2200" dirty="0">
                <a:latin typeface="+mn-lt"/>
              </a:rPr>
              <a:t>Připravovaný rozvoj IDOL pro období  2024/2025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B5CAEAE-151C-B368-7AAA-3EEDE7F9DFE7}"/>
              </a:ext>
            </a:extLst>
          </p:cNvPr>
          <p:cNvSpPr txBox="1"/>
          <p:nvPr/>
        </p:nvSpPr>
        <p:spPr>
          <a:xfrm>
            <a:off x="11372849" y="6362700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A43F9AC-1B87-4C75-A50D-51C375943591}" type="slidenum">
              <a:rPr lang="cs-CZ" smtClean="0"/>
              <a:pPr algn="r"/>
              <a:t>12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BBA8E7-0E17-96F4-2FAD-2EB9CC1A7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870" y="2987253"/>
            <a:ext cx="4500979" cy="26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18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9858C-9137-1B7F-AD12-E261AB2FC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7007D9D-CE09-B0EA-FC7D-903566482A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Prostor pro dotazy novinářů</a:t>
            </a:r>
          </a:p>
        </p:txBody>
      </p:sp>
    </p:spTree>
    <p:extLst>
      <p:ext uri="{BB962C8B-B14F-4D97-AF65-F5344CB8AC3E}">
        <p14:creationId xmlns:p14="http://schemas.microsoft.com/office/powerpoint/2010/main" val="1545343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9A771-AB86-43CA-1710-0AF29F9F8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82793F-DD90-3D79-88D4-338F056C68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80452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>
            <a:extLst>
              <a:ext uri="{FF2B5EF4-FFF2-40B4-BE49-F238E27FC236}">
                <a16:creationId xmlns:a16="http://schemas.microsoft.com/office/drawing/2014/main" id="{B78B3D89-F4F0-E259-91C8-2EB25EA54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6" y="1845840"/>
            <a:ext cx="9714984" cy="4367862"/>
          </a:xfr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just"/>
            <a:r>
              <a:rPr lang="cs-CZ" sz="1800" dirty="0">
                <a:solidFill>
                  <a:schemeClr val="tx2"/>
                </a:solidFill>
                <a:latin typeface="+mn-lt"/>
              </a:rPr>
              <a:t>Organizační záležitosti. Přivítání hostů. Úvodní slovo p. náměstka Svitáka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Ocenění pracovníků dopravních společností v IDOL.</a:t>
            </a:r>
          </a:p>
          <a:p>
            <a:pPr lvl="1" algn="just"/>
            <a:r>
              <a:rPr lang="cs-CZ" sz="1400" i="1" dirty="0">
                <a:solidFill>
                  <a:schemeClr val="tx2"/>
                </a:solidFill>
                <a:latin typeface="+mn-lt"/>
              </a:rPr>
              <a:t>(Po ocenění krátká přestávka.)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Ohlédnutí za rokem 2024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Statistické ukazatele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Dokončené projekty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800" b="1" u="sng" dirty="0">
                <a:solidFill>
                  <a:schemeClr val="tx2"/>
                </a:solidFill>
                <a:latin typeface="+mn-lt"/>
              </a:rPr>
              <a:t>Novinky a změny v JŘ pro období 2024/25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Změny od 1.12.2024 – v návaznosti na Středočeský kraj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Změny od 15.12.2024 – celostátní termín změn JŘ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Připravovaný rozvoj IDOL v r. 2025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Dotazy novinářů</a:t>
            </a:r>
          </a:p>
          <a:p>
            <a:pPr algn="just"/>
            <a:r>
              <a:rPr lang="cs-CZ" sz="1800" dirty="0">
                <a:solidFill>
                  <a:schemeClr val="tx2"/>
                </a:solidFill>
                <a:latin typeface="+mn-lt"/>
              </a:rPr>
              <a:t>Závěr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F1CF5F13-F49A-4E97-EA67-609BD7CA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6" y="1269507"/>
            <a:ext cx="9829654" cy="576333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Program tiskové konference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F349580-4594-3A89-B920-B3CAA0355838}"/>
              </a:ext>
            </a:extLst>
          </p:cNvPr>
          <p:cNvSpPr txBox="1"/>
          <p:nvPr/>
        </p:nvSpPr>
        <p:spPr>
          <a:xfrm>
            <a:off x="11372849" y="6362700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A43F9AC-1B87-4C75-A50D-51C375943591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60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>
            <a:extLst>
              <a:ext uri="{FF2B5EF4-FFF2-40B4-BE49-F238E27FC236}">
                <a16:creationId xmlns:a16="http://schemas.microsoft.com/office/drawing/2014/main" id="{B78B3D89-F4F0-E259-91C8-2EB25EA54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6" y="2028609"/>
            <a:ext cx="9714984" cy="4043415"/>
          </a:xfr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ARRIVA vlaky: paní </a:t>
            </a:r>
            <a:r>
              <a:rPr lang="cs-CZ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Kateřina Dvořáková</a:t>
            </a: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operátorka zákaznické linky;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České dráhy: paní </a:t>
            </a:r>
            <a:r>
              <a:rPr lang="cs-CZ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Hana </a:t>
            </a:r>
            <a:r>
              <a:rPr lang="cs-CZ" sz="1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Štylerová</a:t>
            </a: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vlakvedoucí;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Länderbahn CZ: paní </a:t>
            </a:r>
            <a:r>
              <a:rPr lang="cs-CZ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Radka Šulcová</a:t>
            </a: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průvodčí;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BusLine: pan </a:t>
            </a:r>
            <a:r>
              <a:rPr lang="cs-CZ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Aleš Novotný</a:t>
            </a: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řidič;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ČSAD Liberec: pan </a:t>
            </a:r>
            <a:r>
              <a:rPr lang="cs-CZ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Martin Pilný</a:t>
            </a: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řidič;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Dopravní podnik města Liberce a Jablonce nad Nisou: paní </a:t>
            </a:r>
            <a:r>
              <a:rPr lang="cs-CZ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Renata Fulínová </a:t>
            </a: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dispečerka;</a:t>
            </a: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ČSAD Slaný: pan </a:t>
            </a:r>
            <a:r>
              <a:rPr lang="cs-CZ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Jiří </a:t>
            </a:r>
            <a:r>
              <a:rPr lang="cs-CZ" sz="1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Oberdörfer</a:t>
            </a: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vedoucí autobusové dopravy, střediska Jablonec nad Nisou.</a:t>
            </a:r>
          </a:p>
          <a:p>
            <a:pPr lvl="0" algn="just">
              <a:lnSpc>
                <a:spcPct val="115000"/>
              </a:lnSpc>
              <a:spcAft>
                <a:spcPts val="300"/>
              </a:spcAft>
            </a:pPr>
            <a:endParaRPr lang="cs-CZ" sz="18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300"/>
              </a:spcAft>
            </a:pPr>
            <a:r>
              <a:rPr lang="cs-CZ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Všem oceněným gratulujeme a děkujeme za jejich práci.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F1CF5F13-F49A-4E97-EA67-609BD7CA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6" y="1269507"/>
            <a:ext cx="9829654" cy="576333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Ocenění pracovníci dopravních společností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F349580-4594-3A89-B920-B3CAA0355838}"/>
              </a:ext>
            </a:extLst>
          </p:cNvPr>
          <p:cNvSpPr txBox="1"/>
          <p:nvPr/>
        </p:nvSpPr>
        <p:spPr>
          <a:xfrm>
            <a:off x="11372849" y="6362700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A43F9AC-1B87-4C75-A50D-51C375943591}" type="slidenum">
              <a:rPr lang="cs-CZ" smtClean="0"/>
              <a:pPr algn="r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38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BBE49E1-5EC2-2B86-30A3-1CD6EAC6E3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Krátká přestávka po ocenění pracovníků</a:t>
            </a:r>
          </a:p>
        </p:txBody>
      </p:sp>
    </p:spTree>
    <p:extLst>
      <p:ext uri="{BB962C8B-B14F-4D97-AF65-F5344CB8AC3E}">
        <p14:creationId xmlns:p14="http://schemas.microsoft.com/office/powerpoint/2010/main" val="9303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85887-ABDA-DEFA-FA01-89F2B538A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>
            <a:extLst>
              <a:ext uri="{FF2B5EF4-FFF2-40B4-BE49-F238E27FC236}">
                <a16:creationId xmlns:a16="http://schemas.microsoft.com/office/drawing/2014/main" id="{6C564E33-DDE8-2991-D238-7B1A4DB6D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6" y="2028610"/>
            <a:ext cx="4238479" cy="1990288"/>
          </a:xfrm>
          <a:ln>
            <a:solidFill>
              <a:schemeClr val="tx2"/>
            </a:solidFill>
          </a:ln>
        </p:spPr>
        <p:txBody>
          <a:bodyPr wrap="square">
            <a:noAutofit/>
          </a:bodyPr>
          <a:lstStyle/>
          <a:p>
            <a:r>
              <a:rPr lang="cs-CZ" sz="1800" b="1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Rozsah výkonů 2024 (vlkm/km):</a:t>
            </a:r>
            <a:endParaRPr lang="cs-CZ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Vlaky 2024: 4.701.438 vlkm</a:t>
            </a:r>
          </a:p>
          <a:p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Busy 2024: 17.394.008 buskm</a:t>
            </a:r>
          </a:p>
          <a:p>
            <a:r>
              <a:rPr lang="cs-CZ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CELKEM 2024: 22.095.446 km</a:t>
            </a:r>
            <a:endParaRPr lang="cs-CZ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9EE53B00-2FF5-48DE-7184-087F1721B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6" y="1269507"/>
            <a:ext cx="9829654" cy="576333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latin typeface="+mn-lt"/>
              </a:rPr>
              <a:t>Ohlédnutí za rokem 2024</a:t>
            </a:r>
            <a:br>
              <a:rPr lang="cs-CZ" sz="3200" dirty="0">
                <a:latin typeface="+mn-lt"/>
              </a:rPr>
            </a:br>
            <a:r>
              <a:rPr lang="cs-CZ" sz="2200" dirty="0">
                <a:latin typeface="+mn-lt"/>
              </a:rPr>
              <a:t>Ekonomika dopravy a výhled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86B72A9-9B9B-55A5-6121-11F0055FF91B}"/>
              </a:ext>
            </a:extLst>
          </p:cNvPr>
          <p:cNvSpPr txBox="1"/>
          <p:nvPr/>
        </p:nvSpPr>
        <p:spPr>
          <a:xfrm>
            <a:off x="11372849" y="6362700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A43F9AC-1B87-4C75-A50D-51C375943591}" type="slidenum">
              <a:rPr lang="cs-CZ" smtClean="0"/>
              <a:pPr algn="r"/>
              <a:t>5</a:t>
            </a:fld>
            <a:endParaRPr lang="cs-CZ" dirty="0"/>
          </a:p>
        </p:txBody>
      </p:sp>
      <p:sp>
        <p:nvSpPr>
          <p:cNvPr id="6" name="Podnadpis 9">
            <a:extLst>
              <a:ext uri="{FF2B5EF4-FFF2-40B4-BE49-F238E27FC236}">
                <a16:creationId xmlns:a16="http://schemas.microsoft.com/office/drawing/2014/main" id="{D0517A05-6A4A-90EF-8E36-8D507CF8205F}"/>
              </a:ext>
            </a:extLst>
          </p:cNvPr>
          <p:cNvSpPr txBox="1">
            <a:spLocks/>
          </p:cNvSpPr>
          <p:nvPr/>
        </p:nvSpPr>
        <p:spPr>
          <a:xfrm>
            <a:off x="4924425" y="2028609"/>
            <a:ext cx="6657829" cy="199028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Kompenzace 2024 (Kč)</a:t>
            </a:r>
            <a:endParaRPr lang="cs-CZ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Vlaky 2024: 657 mil. Kč</a:t>
            </a:r>
          </a:p>
          <a:p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Busy 2024: 441 mil. Kč</a:t>
            </a:r>
          </a:p>
          <a:p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Příspěvek LK městům na přeshraniční výkony MHD + TRAM: 82 mil. Kč</a:t>
            </a:r>
          </a:p>
          <a:p>
            <a:r>
              <a:rPr lang="cs-CZ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CELKEM 2024: 1.180 mil. Kč</a:t>
            </a:r>
            <a:endParaRPr lang="cs-CZ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Podnadpis 9">
            <a:extLst>
              <a:ext uri="{FF2B5EF4-FFF2-40B4-BE49-F238E27FC236}">
                <a16:creationId xmlns:a16="http://schemas.microsoft.com/office/drawing/2014/main" id="{416E0E38-20A8-5291-E85D-C267412F9049}"/>
              </a:ext>
            </a:extLst>
          </p:cNvPr>
          <p:cNvSpPr txBox="1">
            <a:spLocks/>
          </p:cNvSpPr>
          <p:nvPr/>
        </p:nvSpPr>
        <p:spPr>
          <a:xfrm>
            <a:off x="609746" y="4283756"/>
            <a:ext cx="10972508" cy="158504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Výhled pro rok 2025:</a:t>
            </a:r>
          </a:p>
          <a:p>
            <a:r>
              <a:rPr lang="cs-CZ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Rozsah výkonů: nárůst přibližně do 2 %.</a:t>
            </a:r>
          </a:p>
          <a:p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Kompenzace: vliv položek, jejichž indexace t.č. probíhá, zejména PHM a mzdy.</a:t>
            </a:r>
          </a:p>
          <a:p>
            <a:r>
              <a:rPr lang="cs-CZ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 rozpočtu Libereckého kraje je pro rok 2025 alokováno 1,223 mld. Kč.</a:t>
            </a:r>
          </a:p>
        </p:txBody>
      </p:sp>
    </p:spTree>
    <p:extLst>
      <p:ext uri="{BB962C8B-B14F-4D97-AF65-F5344CB8AC3E}">
        <p14:creationId xmlns:p14="http://schemas.microsoft.com/office/powerpoint/2010/main" val="223926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9D85-CA5F-32EF-7AAD-C05BE62F7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B6F9CC2D-F51E-054F-9D79-E65A03F66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6" y="1269507"/>
            <a:ext cx="9829654" cy="576333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latin typeface="+mn-lt"/>
              </a:rPr>
              <a:t>Ohlédnutí za rokem 2024</a:t>
            </a:r>
            <a:br>
              <a:rPr lang="cs-CZ" sz="3200" dirty="0">
                <a:latin typeface="+mn-lt"/>
              </a:rPr>
            </a:br>
            <a:r>
              <a:rPr lang="cs-CZ" sz="2200" dirty="0">
                <a:latin typeface="+mn-lt"/>
              </a:rPr>
              <a:t>Výnosy a cestující (1/2)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F38D963-11C7-DC5F-65C1-A5CF2BCC2575}"/>
              </a:ext>
            </a:extLst>
          </p:cNvPr>
          <p:cNvSpPr txBox="1"/>
          <p:nvPr/>
        </p:nvSpPr>
        <p:spPr>
          <a:xfrm>
            <a:off x="11372849" y="6362700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A43F9AC-1B87-4C75-A50D-51C375943591}" type="slidenum">
              <a:rPr lang="cs-CZ" smtClean="0"/>
              <a:pPr algn="r"/>
              <a:t>6</a:t>
            </a:fld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2BEEE90C-7E67-D18F-2C32-6067FAA90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9" y="262330"/>
            <a:ext cx="7391955" cy="59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4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DA075-C40F-B385-E773-30F774DC1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D594DE06-DFE9-EA0B-B853-2A51C52C1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6" y="1269507"/>
            <a:ext cx="9829654" cy="576333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latin typeface="+mn-lt"/>
              </a:rPr>
              <a:t>Ohlédnutí za rokem 2024</a:t>
            </a:r>
            <a:br>
              <a:rPr lang="cs-CZ" sz="3200" dirty="0">
                <a:latin typeface="+mn-lt"/>
              </a:rPr>
            </a:br>
            <a:r>
              <a:rPr lang="cs-CZ" sz="2200" dirty="0">
                <a:latin typeface="+mn-lt"/>
              </a:rPr>
              <a:t>Výnosy a cestující (2/2)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85FF6D4-6B3F-9D38-46D2-B9A1FFA968E9}"/>
              </a:ext>
            </a:extLst>
          </p:cNvPr>
          <p:cNvSpPr txBox="1"/>
          <p:nvPr/>
        </p:nvSpPr>
        <p:spPr>
          <a:xfrm>
            <a:off x="11372849" y="6362700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A43F9AC-1B87-4C75-A50D-51C375943591}" type="slidenum">
              <a:rPr lang="cs-CZ" smtClean="0"/>
              <a:pPr algn="r"/>
              <a:t>7</a:t>
            </a:fld>
            <a:endParaRPr lang="cs-CZ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B4A29ACF-5265-5BEA-9C4E-1EC8461637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722210"/>
              </p:ext>
            </p:extLst>
          </p:nvPr>
        </p:nvGraphicFramePr>
        <p:xfrm>
          <a:off x="504825" y="2200273"/>
          <a:ext cx="3419474" cy="338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7C6AE640-E3C6-5DB2-ED40-41F0BC070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615624"/>
              </p:ext>
            </p:extLst>
          </p:nvPr>
        </p:nvGraphicFramePr>
        <p:xfrm>
          <a:off x="4191000" y="2200273"/>
          <a:ext cx="3810000" cy="349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24366FD5-D2AB-3DF7-F329-2935703AD3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997877"/>
              </p:ext>
            </p:extLst>
          </p:nvPr>
        </p:nvGraphicFramePr>
        <p:xfrm>
          <a:off x="8001000" y="2276474"/>
          <a:ext cx="3676506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783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FF00F-B4B6-1EE8-935D-6C6D67D06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>
            <a:extLst>
              <a:ext uri="{FF2B5EF4-FFF2-40B4-BE49-F238E27FC236}">
                <a16:creationId xmlns:a16="http://schemas.microsoft.com/office/drawing/2014/main" id="{14B05F1B-049E-1C38-7895-CAE0FB1E5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6" y="2028609"/>
            <a:ext cx="9714984" cy="2580194"/>
          </a:xfr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just"/>
            <a:r>
              <a:rPr lang="cs-CZ" sz="2000" dirty="0">
                <a:solidFill>
                  <a:schemeClr val="tx2"/>
                </a:solidFill>
                <a:latin typeface="+mn-lt"/>
              </a:rPr>
              <a:t>červen 2024	Plán dopravní obslužnosti území LK pro období 2024─28</a:t>
            </a:r>
          </a:p>
          <a:p>
            <a:pPr algn="just"/>
            <a:r>
              <a:rPr lang="cs-CZ" sz="2000" dirty="0">
                <a:solidFill>
                  <a:schemeClr val="tx2"/>
                </a:solidFill>
                <a:latin typeface="+mn-lt"/>
              </a:rPr>
              <a:t>15.6.2024	Doprava na Ještěd</a:t>
            </a:r>
          </a:p>
          <a:p>
            <a:pPr algn="just"/>
            <a:r>
              <a:rPr lang="cs-CZ" sz="2000" dirty="0">
                <a:solidFill>
                  <a:schemeClr val="tx2"/>
                </a:solidFill>
                <a:latin typeface="+mn-lt"/>
              </a:rPr>
              <a:t>1.7.2024		Rozvoj přesahů mezi IDOL a IREDO</a:t>
            </a:r>
          </a:p>
          <a:p>
            <a:pPr algn="just"/>
            <a:r>
              <a:rPr lang="cs-CZ" sz="2000" dirty="0">
                <a:solidFill>
                  <a:schemeClr val="tx2"/>
                </a:solidFill>
                <a:latin typeface="+mn-lt"/>
              </a:rPr>
              <a:t>září 2024	Pilotní provoz operativní poptávkové dopravy</a:t>
            </a:r>
          </a:p>
          <a:p>
            <a:pPr algn="just"/>
            <a:r>
              <a:rPr lang="cs-CZ" sz="2000" dirty="0">
                <a:solidFill>
                  <a:schemeClr val="tx2"/>
                </a:solidFill>
                <a:latin typeface="+mn-lt"/>
              </a:rPr>
              <a:t>prosinec 2024	Optimalizace Jilemnicko (II. etapa)</a:t>
            </a:r>
          </a:p>
          <a:p>
            <a:pPr algn="just"/>
            <a:r>
              <a:rPr lang="cs-CZ" sz="2000" dirty="0">
                <a:solidFill>
                  <a:schemeClr val="tx2"/>
                </a:solidFill>
                <a:latin typeface="+mn-lt"/>
              </a:rPr>
              <a:t>prosinec 2024	Optimalizace </a:t>
            </a:r>
            <a:r>
              <a:rPr lang="cs-CZ" sz="2000" dirty="0" err="1">
                <a:solidFill>
                  <a:schemeClr val="tx2"/>
                </a:solidFill>
                <a:latin typeface="+mn-lt"/>
              </a:rPr>
              <a:t>Železnobrodsko</a:t>
            </a:r>
            <a:r>
              <a:rPr lang="cs-CZ" sz="2000" dirty="0">
                <a:solidFill>
                  <a:schemeClr val="tx2"/>
                </a:solidFill>
                <a:latin typeface="+mn-lt"/>
              </a:rPr>
              <a:t> (I. etapa)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4CF37A6A-185B-D69E-E396-184874A98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6" y="1269507"/>
            <a:ext cx="9829654" cy="576333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latin typeface="+mn-lt"/>
              </a:rPr>
              <a:t>Ohlédnutí za rokem 2024</a:t>
            </a:r>
            <a:br>
              <a:rPr lang="cs-CZ" sz="3200" dirty="0">
                <a:latin typeface="+mn-lt"/>
              </a:rPr>
            </a:br>
            <a:r>
              <a:rPr lang="cs-CZ" sz="2200" dirty="0">
                <a:latin typeface="+mn-lt"/>
              </a:rPr>
              <a:t>Dokončené projekty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AB87092-76A2-D6CA-3969-225D03529A4B}"/>
              </a:ext>
            </a:extLst>
          </p:cNvPr>
          <p:cNvSpPr txBox="1"/>
          <p:nvPr/>
        </p:nvSpPr>
        <p:spPr>
          <a:xfrm>
            <a:off x="11372849" y="6362700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A43F9AC-1B87-4C75-A50D-51C375943591}" type="slidenum">
              <a:rPr lang="cs-CZ" smtClean="0"/>
              <a:pPr algn="r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16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F2D31-3405-A967-379F-9BDE440F6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>
            <a:extLst>
              <a:ext uri="{FF2B5EF4-FFF2-40B4-BE49-F238E27FC236}">
                <a16:creationId xmlns:a16="http://schemas.microsoft.com/office/drawing/2014/main" id="{E9758A10-F60D-629F-FFEE-883D12FEB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6" y="2028609"/>
            <a:ext cx="9714984" cy="2339871"/>
          </a:xfr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Posílení linky 400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nové velkokapacitní 15m autobusy, nové spoje, prodloužení spojů mezi Novým Borem a Varnsdorfem, více zrychlených spojů mezi Českou Lípou a Prahou.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Posílení linky 410 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Mimoně a Doks do Prahy.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Posílení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spojení z Mimoně a Ralska do Mnichova Hradiště </a:t>
            </a: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linkou 427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Nové víkendové spoje 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ráno z Turnova do Prahy a večer zpět </a:t>
            </a:r>
            <a:r>
              <a:rPr lang="cs-CZ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lince 720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64FA904A-A38B-ADCF-35D1-C5C1D3D9C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746" y="1269507"/>
            <a:ext cx="9829654" cy="576333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latin typeface="+mn-lt"/>
              </a:rPr>
              <a:t>Novinky a změny v JŘ pro období 2024/25</a:t>
            </a:r>
            <a:br>
              <a:rPr lang="cs-CZ" sz="3200" dirty="0">
                <a:latin typeface="+mn-lt"/>
              </a:rPr>
            </a:br>
            <a:r>
              <a:rPr lang="cs-CZ" sz="2200" dirty="0">
                <a:latin typeface="+mn-lt"/>
              </a:rPr>
              <a:t>Změny od 1.12.2024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92047E6-92AB-D6B4-162B-174896E7AD15}"/>
              </a:ext>
            </a:extLst>
          </p:cNvPr>
          <p:cNvSpPr txBox="1"/>
          <p:nvPr/>
        </p:nvSpPr>
        <p:spPr>
          <a:xfrm>
            <a:off x="11372849" y="6362700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A43F9AC-1B87-4C75-A50D-51C375943591}" type="slidenum">
              <a:rPr lang="cs-CZ" smtClean="0"/>
              <a:pPr algn="r"/>
              <a:t>9</a:t>
            </a:fld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3F7F9ACC-6AD9-EDE9-E5FF-E45DB8304A00}"/>
              </a:ext>
            </a:extLst>
          </p:cNvPr>
          <p:cNvGrpSpPr/>
          <p:nvPr/>
        </p:nvGrpSpPr>
        <p:grpSpPr>
          <a:xfrm>
            <a:off x="7447625" y="5858693"/>
            <a:ext cx="2991775" cy="504007"/>
            <a:chOff x="4714043" y="2894120"/>
            <a:chExt cx="5442011" cy="1586442"/>
          </a:xfrm>
        </p:grpSpPr>
        <p:sp>
          <p:nvSpPr>
            <p:cNvPr id="4" name="Vývojový diagram: alternativní postup 3">
              <a:extLst>
                <a:ext uri="{FF2B5EF4-FFF2-40B4-BE49-F238E27FC236}">
                  <a16:creationId xmlns:a16="http://schemas.microsoft.com/office/drawing/2014/main" id="{0A3A3B3D-51E7-9DF6-E228-4E149F35E08F}"/>
                </a:ext>
              </a:extLst>
            </p:cNvPr>
            <p:cNvSpPr/>
            <p:nvPr/>
          </p:nvSpPr>
          <p:spPr>
            <a:xfrm>
              <a:off x="4714043" y="2894120"/>
              <a:ext cx="5442011" cy="1586442"/>
            </a:xfrm>
            <a:prstGeom prst="flowChartAlternateProces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CF149431-CDAE-F89D-A90C-2199B0777267}"/>
                </a:ext>
              </a:extLst>
            </p:cNvPr>
            <p:cNvSpPr txBox="1"/>
            <p:nvPr/>
          </p:nvSpPr>
          <p:spPr>
            <a:xfrm>
              <a:off x="4802819" y="2938508"/>
              <a:ext cx="5246703" cy="1259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cs-CZ" sz="20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www.iidol.cz</a:t>
              </a:r>
              <a:r>
                <a:rPr lang="cs-CZ" sz="2000" b="1" dirty="0">
                  <a:solidFill>
                    <a:schemeClr val="bg1"/>
                  </a:solidFill>
                </a:rPr>
                <a:t> </a:t>
              </a:r>
              <a:endParaRPr lang="cs-CZ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D62C9588-C5BA-DEDF-5296-B7D561660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360" y="3031939"/>
            <a:ext cx="2899893" cy="236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186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orid">
      <a:dk1>
        <a:srgbClr val="A7143F"/>
      </a:dk1>
      <a:lt1>
        <a:sysClr val="window" lastClr="FFFFFF"/>
      </a:lt1>
      <a:dk2>
        <a:srgbClr val="000000"/>
      </a:dk2>
      <a:lt2>
        <a:srgbClr val="E7E6E6"/>
      </a:lt2>
      <a:accent1>
        <a:srgbClr val="821031"/>
      </a:accent1>
      <a:accent2>
        <a:srgbClr val="E3AFBA"/>
      </a:accent2>
      <a:accent3>
        <a:srgbClr val="C7C7C7"/>
      </a:accent3>
      <a:accent4>
        <a:srgbClr val="4F091D"/>
      </a:accent4>
      <a:accent5>
        <a:srgbClr val="FA7A7A"/>
      </a:accent5>
      <a:accent6>
        <a:srgbClr val="DDDDDD"/>
      </a:accent6>
      <a:hlink>
        <a:srgbClr val="A7143F"/>
      </a:hlink>
      <a:folHlink>
        <a:srgbClr val="5F5F5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895</Words>
  <Application>Microsoft Office PowerPoint</Application>
  <PresentationFormat>Širokoúhlá obrazovka</PresentationFormat>
  <Paragraphs>104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Wingdings</vt:lpstr>
      <vt:lpstr>Motiv Office</vt:lpstr>
      <vt:lpstr>Tisková konference ke změnám jízdních řádů v Libereckém kraji</vt:lpstr>
      <vt:lpstr>Program tiskové konference</vt:lpstr>
      <vt:lpstr>Ocenění pracovníci dopravních společností</vt:lpstr>
      <vt:lpstr>Krátká přestávka po ocenění pracovníků</vt:lpstr>
      <vt:lpstr>Ohlédnutí za rokem 2024 Ekonomika dopravy a výhled</vt:lpstr>
      <vt:lpstr>Ohlédnutí za rokem 2024 Výnosy a cestující (1/2)</vt:lpstr>
      <vt:lpstr>Ohlédnutí za rokem 2024 Výnosy a cestující (2/2)</vt:lpstr>
      <vt:lpstr>Ohlédnutí za rokem 2024 Dokončené projekty</vt:lpstr>
      <vt:lpstr>Novinky a změny v JŘ pro období 2024/25 Změny od 1.12.2024 </vt:lpstr>
      <vt:lpstr>Novinky a změny v JŘ pro období 2024/25 Změny od 15.12.2024 | Železniční doprava</vt:lpstr>
      <vt:lpstr>Novinky a změny v JŘ pro období 2024/25 Změny od 15.12.2024 | Linková doprava</vt:lpstr>
      <vt:lpstr>Novinky a změny v JŘ pro období 2024/25 Připravovaný rozvoj IDOL pro období  2024/2025</vt:lpstr>
      <vt:lpstr>Prostor pro dotazy novinářů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KORID</dc:creator>
  <cp:lastModifiedBy>Pospíšil Otto</cp:lastModifiedBy>
  <cp:revision>31</cp:revision>
  <dcterms:created xsi:type="dcterms:W3CDTF">2022-12-02T08:30:21Z</dcterms:created>
  <dcterms:modified xsi:type="dcterms:W3CDTF">2024-11-28T08:19:37Z</dcterms:modified>
</cp:coreProperties>
</file>