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6" r:id="rId19"/>
    <p:sldId id="277" r:id="rId20"/>
    <p:sldId id="274" r:id="rId21"/>
    <p:sldId id="275" r:id="rId22"/>
    <p:sldId id="266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6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0C2932-F94D-432A-A360-3DFEB60BC7A1}" type="datetimeFigureOut">
              <a:rPr lang="cs-CZ" smtClean="0"/>
              <a:t>13.03.2024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1BD37-0DE7-46C1-8647-7B7AD5471F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936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1BD37-0DE7-46C1-8647-7B7AD5471F9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771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03FD-EE0E-4619-A06D-8AD8279D37AE}" type="datetime1">
              <a:rPr lang="cs-CZ" smtClean="0"/>
              <a:t>13.03.2024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Podpora a rozvoj sociálních služeb pro rodiny a děti v Libereckém kraji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AB71-C76E-42CD-9504-90671DA486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621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D7CA-831C-4F2B-8C5A-B90789A3CB6F}" type="datetime1">
              <a:rPr lang="cs-CZ" smtClean="0"/>
              <a:t>13.03.2024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Podpora a rozvoj sociálních služeb pro rodiny a děti v Libereckém kraji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AB71-C76E-42CD-9504-90671DA486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3885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F1429-5DDD-4F87-8387-407E78B6DC20}" type="datetime1">
              <a:rPr lang="cs-CZ" smtClean="0"/>
              <a:t>13.03.2024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Podpora a rozvoj sociálních služeb pro rodiny a děti v Libereckém kraji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AB71-C76E-42CD-9504-90671DA486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364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69D7-D50F-472F-83B5-FBCB68129543}" type="datetime1">
              <a:rPr lang="cs-CZ" smtClean="0"/>
              <a:t>13.03.2024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Podpora a rozvoj sociálních služeb pro rodiny a děti v Libereckém kraji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AB71-C76E-42CD-9504-90671DA486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712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A171-77B1-4FCC-998E-0EFE27BD8D8D}" type="datetime1">
              <a:rPr lang="cs-CZ" smtClean="0"/>
              <a:t>13.03.2024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Podpora a rozvoj sociálních služeb pro rodiny a děti v Libereckém kraji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AB71-C76E-42CD-9504-90671DA486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0313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25B2-B870-457A-B64A-0459A6C42650}" type="datetime1">
              <a:rPr lang="cs-CZ" smtClean="0"/>
              <a:t>13.03.2024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Podpora a rozvoj sociálních služeb pro rodiny a děti v Libereckém kraji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AB71-C76E-42CD-9504-90671DA486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61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F2248-3625-4124-9CFC-A27243DCB9CD}" type="datetime1">
              <a:rPr lang="cs-CZ" smtClean="0"/>
              <a:t>13.03.2024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Podpora a rozvoj sociálních služeb pro rodiny a děti v Libereckém kraji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AB71-C76E-42CD-9504-90671DA486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092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B156-1CBB-464F-A8A8-065FB3C1254A}" type="datetime1">
              <a:rPr lang="cs-CZ" smtClean="0"/>
              <a:t>13.03.2024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Podpora a rozvoj sociálních služeb pro rodiny a děti v Libereckém kraji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AB71-C76E-42CD-9504-90671DA486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7243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EF0F-6ACF-4F79-9999-ABB29039D1E7}" type="datetime1">
              <a:rPr lang="cs-CZ" smtClean="0"/>
              <a:t>13.03.2024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Podpora a rozvoj sociálních služeb pro rodiny a děti v Libereckém kraji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AB71-C76E-42CD-9504-90671DA486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649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A6924-69AE-4CBB-BE52-EDA29834AC9C}" type="datetime1">
              <a:rPr lang="cs-CZ" smtClean="0"/>
              <a:t>13.03.2024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Podpora a rozvoj sociálních služeb pro rodiny a děti v Libereckém kraji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AB71-C76E-42CD-9504-90671DA486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9834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49C9E-8711-4D33-8D53-4AC53F688D9F}" type="datetime1">
              <a:rPr lang="cs-CZ" smtClean="0"/>
              <a:t>13.03.2024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Podpora a rozvoj sociálních služeb pro rodiny a děti v Libereckém kraji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AB71-C76E-42CD-9504-90671DA486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574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0FE22-9366-42F3-83C5-406F1A610BB6}" type="datetime1">
              <a:rPr lang="cs-CZ" smtClean="0"/>
              <a:t>13.03.2024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Podpora a rozvoj sociálních služeb pro rodiny a děti v Libereckém kraji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DAB71-C76E-42CD-9504-90671DA486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2879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nikola.malikova@kraj-lbc.cz" TargetMode="External"/><Relationship Id="rId2" Type="http://schemas.openxmlformats.org/officeDocument/2006/relationships/hyperlink" Target="mailto:katerina.blazkova@kraj-lbc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lara.lenkvikova@kraj-lbc.c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Metodický seminář pro poskytovatele sociálních služeb</a:t>
            </a:r>
            <a:br>
              <a:rPr lang="cs-CZ" b="1" dirty="0"/>
            </a:br>
            <a:r>
              <a:rPr lang="cs-CZ" b="1" dirty="0"/>
              <a:t>20. 11. 2018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273696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„Podpora a rozvoj sociálních služeb pro rodiny a děti v Libereckém kraji“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48680"/>
            <a:ext cx="3821320" cy="79208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605425"/>
            <a:ext cx="2078072" cy="815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698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Ostatní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800" dirty="0"/>
              <a:t>zprávy stačí zaslat poštou, nebo do DS, nebo přinést na podatelnu (není potřeba posílat duplicitně do DS a poštou)</a:t>
            </a:r>
          </a:p>
          <a:p>
            <a:pPr algn="just"/>
            <a:endParaRPr lang="cs-CZ" sz="1000" dirty="0"/>
          </a:p>
          <a:p>
            <a:pPr algn="just"/>
            <a:r>
              <a:rPr lang="cs-CZ" sz="2800" dirty="0"/>
              <a:t>pokud zasíláte poštou či osobně, prosíme zprávy </a:t>
            </a:r>
            <a:r>
              <a:rPr lang="cs-CZ" sz="2800" b="1" dirty="0"/>
              <a:t>tisknout jednostranně</a:t>
            </a:r>
          </a:p>
          <a:p>
            <a:pPr algn="just"/>
            <a:endParaRPr lang="cs-CZ" sz="1000" b="1" dirty="0"/>
          </a:p>
          <a:p>
            <a:pPr algn="just"/>
            <a:r>
              <a:rPr lang="cs-CZ" sz="2800" dirty="0"/>
              <a:t>žádáme Vás raději o konzultace předem, aby oficiální zprávy byly ideálně bez chyb a my mohli co nejdříve zaslat peníze</a:t>
            </a:r>
          </a:p>
          <a:p>
            <a:pPr marL="0" indent="0" algn="just">
              <a:buNone/>
            </a:pPr>
            <a:endParaRPr lang="cs-CZ" sz="2800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411760" y="6309320"/>
            <a:ext cx="4680520" cy="365125"/>
          </a:xfrm>
        </p:spPr>
        <p:txBody>
          <a:bodyPr/>
          <a:lstStyle/>
          <a:p>
            <a:r>
              <a:rPr lang="cs-CZ" dirty="0"/>
              <a:t>Podpora a rozvoj sociálních služeb pro rodiny a děti v Libereckém kraji</a:t>
            </a:r>
          </a:p>
        </p:txBody>
      </p:sp>
    </p:spTree>
    <p:extLst>
      <p:ext uri="{BB962C8B-B14F-4D97-AF65-F5344CB8AC3E}">
        <p14:creationId xmlns:p14="http://schemas.microsoft.com/office/powerpoint/2010/main" val="1587469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Průběžné plnění indikátorů ze strany poskytovatelů vůči KÚ LK k 30. 6. 2018</a:t>
            </a:r>
          </a:p>
        </p:txBody>
      </p:sp>
      <p:sp>
        <p:nvSpPr>
          <p:cNvPr id="12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303748" y="6453336"/>
            <a:ext cx="4824536" cy="261589"/>
          </a:xfrm>
        </p:spPr>
        <p:txBody>
          <a:bodyPr/>
          <a:lstStyle/>
          <a:p>
            <a:r>
              <a:rPr lang="cs-CZ" dirty="0"/>
              <a:t>Podpora a rozvoj sociálních služeb pro rodiny a děti v Libereckém kraji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342" y="1576388"/>
            <a:ext cx="5141872" cy="3868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1080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2400" b="1" dirty="0"/>
              <a:t>Průběžné plnění indikátorů ze strany poskytovatelů vůči KÚ LK k 30. 6. 2018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195736" y="6595225"/>
            <a:ext cx="4824536" cy="261589"/>
          </a:xfrm>
        </p:spPr>
        <p:txBody>
          <a:bodyPr/>
          <a:lstStyle/>
          <a:p>
            <a:r>
              <a:rPr lang="cs-CZ" dirty="0"/>
              <a:t>Podpora a rozvoj sociálních služeb pro rodiny a děti v Libereckém kraji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224135"/>
            <a:ext cx="5414540" cy="4775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4221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Kontroly v projektu 2019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4013" indent="-263525">
              <a:buNone/>
            </a:pPr>
            <a:r>
              <a:rPr lang="cs-CZ" sz="1700" u="sng" dirty="0"/>
              <a:t>Leden 2019</a:t>
            </a:r>
            <a:endParaRPr lang="cs-CZ" sz="1700" dirty="0"/>
          </a:p>
          <a:p>
            <a:pPr marL="354013" lvl="0" indent="-263525"/>
            <a:r>
              <a:rPr lang="cs-CZ" sz="1700" dirty="0"/>
              <a:t>Farní charita Česká Lípa  - OLP/4420/2016 – Českolipsko – SAS 2</a:t>
            </a:r>
          </a:p>
          <a:p>
            <a:pPr marL="354013" lvl="0" indent="-263525"/>
            <a:r>
              <a:rPr lang="cs-CZ" sz="1700" dirty="0"/>
              <a:t>Farní charita Česká Lípa - OLP/4437/2016 – Česká Lípa – NZDM 2</a:t>
            </a:r>
          </a:p>
          <a:p>
            <a:pPr marL="354013" indent="-263525">
              <a:buNone/>
            </a:pPr>
            <a:r>
              <a:rPr lang="cs-CZ" sz="1700" dirty="0"/>
              <a:t>	</a:t>
            </a:r>
          </a:p>
          <a:p>
            <a:pPr marL="354013" indent="-263525">
              <a:buNone/>
            </a:pPr>
            <a:r>
              <a:rPr lang="cs-CZ" sz="1700" u="sng" dirty="0"/>
              <a:t>Únor 2019</a:t>
            </a:r>
            <a:endParaRPr lang="cs-CZ" sz="1700" dirty="0"/>
          </a:p>
          <a:p>
            <a:pPr marL="354013" lvl="0" indent="-263525"/>
            <a:r>
              <a:rPr lang="cs-CZ" sz="1700" dirty="0"/>
              <a:t>Farní charita Česká Lípa - OLP/4418/2016 – </a:t>
            </a:r>
            <a:r>
              <a:rPr lang="cs-CZ" sz="1700" dirty="0" err="1"/>
              <a:t>Novoborsko</a:t>
            </a:r>
            <a:r>
              <a:rPr lang="cs-CZ" sz="1700" dirty="0"/>
              <a:t> – SAS 1</a:t>
            </a:r>
          </a:p>
          <a:p>
            <a:pPr marL="354013" lvl="0" indent="-263525"/>
            <a:r>
              <a:rPr lang="cs-CZ" sz="1700" dirty="0"/>
              <a:t>Rodina v centru, z. </a:t>
            </a:r>
            <a:r>
              <a:rPr lang="cs-CZ" sz="1700" dirty="0" err="1"/>
              <a:t>ú.</a:t>
            </a:r>
            <a:r>
              <a:rPr lang="cs-CZ" sz="1700" dirty="0"/>
              <a:t> - OLP/4436/2016 – Nový Bor – NZDM 1</a:t>
            </a:r>
          </a:p>
          <a:p>
            <a:pPr marL="354013" lvl="0" indent="-263525"/>
            <a:r>
              <a:rPr lang="cs-CZ" sz="1700" dirty="0"/>
              <a:t>Oblastní charita Most - OLP/3964/2017 – Zákupy – NZDM 5 (2.kolo)</a:t>
            </a:r>
          </a:p>
          <a:p>
            <a:pPr marL="354013" indent="-263525">
              <a:buNone/>
            </a:pPr>
            <a:endParaRPr lang="cs-CZ" sz="1700" dirty="0"/>
          </a:p>
          <a:p>
            <a:pPr marL="354013" indent="-263525">
              <a:buNone/>
            </a:pPr>
            <a:r>
              <a:rPr lang="cs-CZ" sz="1700" u="sng" dirty="0"/>
              <a:t>Březen 2019</a:t>
            </a:r>
            <a:endParaRPr lang="cs-CZ" sz="1700" dirty="0"/>
          </a:p>
          <a:p>
            <a:pPr marL="354013" lvl="0" indent="-263525"/>
            <a:r>
              <a:rPr lang="cs-CZ" sz="1700" dirty="0"/>
              <a:t>Oblastní charita Jičín - OLP/4434/2016 – Semilsko – SAS 13</a:t>
            </a:r>
          </a:p>
          <a:p>
            <a:pPr marL="354013" lvl="0" indent="-263525"/>
            <a:r>
              <a:rPr lang="cs-CZ" sz="1700" dirty="0"/>
              <a:t>Diakonie ČCE - středisko Světlo ve Vrchlabí - OLP/4435/2016 – Jilemnicko – SAS 14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267744" y="6453336"/>
            <a:ext cx="4536504" cy="268139"/>
          </a:xfrm>
        </p:spPr>
        <p:txBody>
          <a:bodyPr/>
          <a:lstStyle/>
          <a:p>
            <a:r>
              <a:rPr lang="cs-CZ" dirty="0"/>
              <a:t>Podpora a rozvoj sociálních služeb pro rodiny a děti v Libereckém kraji</a:t>
            </a:r>
          </a:p>
        </p:txBody>
      </p:sp>
    </p:spTree>
    <p:extLst>
      <p:ext uri="{BB962C8B-B14F-4D97-AF65-F5344CB8AC3E}">
        <p14:creationId xmlns:p14="http://schemas.microsoft.com/office/powerpoint/2010/main" val="1970844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Kontroly v projektu 2019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Autofit/>
          </a:bodyPr>
          <a:lstStyle/>
          <a:p>
            <a:pPr marL="263525" indent="-263525">
              <a:buNone/>
            </a:pPr>
            <a:r>
              <a:rPr lang="cs-CZ" sz="1600" u="sng" dirty="0"/>
              <a:t>Duben 2019</a:t>
            </a:r>
            <a:endParaRPr lang="cs-CZ" sz="1600" dirty="0"/>
          </a:p>
          <a:p>
            <a:pPr marL="263525" lvl="0" indent="-263525"/>
            <a:r>
              <a:rPr lang="cs-CZ" sz="1600" dirty="0"/>
              <a:t>MAJÁK, o. p. s. - OLP/3970/2017 – Nové Město pod Smrkem – SAS 5 (2.kolo)</a:t>
            </a:r>
          </a:p>
          <a:p>
            <a:pPr marL="263525" lvl="0" indent="-263525"/>
            <a:r>
              <a:rPr lang="cs-CZ" sz="1600" dirty="0"/>
              <a:t>MAJÁK, o. p. s. - OLP/4448/2016 – Nové Město pod Smrkem – NZDM 13</a:t>
            </a:r>
          </a:p>
          <a:p>
            <a:pPr marL="263525" lvl="0" indent="-263525"/>
            <a:r>
              <a:rPr lang="cs-CZ" sz="1600" dirty="0"/>
              <a:t>MAJÁK, o. p. s. - OLP/4442/2016 – Hrádek nad Nisou – NZDM 7</a:t>
            </a:r>
          </a:p>
          <a:p>
            <a:pPr marL="263525" lvl="0" indent="-263525"/>
            <a:r>
              <a:rPr lang="cs-CZ" sz="1600" dirty="0"/>
              <a:t>MAJÁK, o. p. s. - OLP/4443/2016 – Liberec – NZDM 8 </a:t>
            </a:r>
          </a:p>
          <a:p>
            <a:pPr marL="263525" indent="-263525">
              <a:buNone/>
            </a:pPr>
            <a:endParaRPr lang="cs-CZ" sz="1600" u="sng" dirty="0"/>
          </a:p>
          <a:p>
            <a:pPr marL="263525" indent="-263525">
              <a:buNone/>
            </a:pPr>
            <a:r>
              <a:rPr lang="cs-CZ" sz="1600" u="sng" dirty="0"/>
              <a:t>Květen 2019</a:t>
            </a:r>
            <a:endParaRPr lang="cs-CZ" sz="1600" dirty="0"/>
          </a:p>
          <a:p>
            <a:pPr marL="263525" lvl="0" indent="-263525"/>
            <a:r>
              <a:rPr lang="cs-CZ" sz="1600" dirty="0"/>
              <a:t>Diakonie ČCE - středisko v JBC - OLP/4447/2016 – Frýdlant – NZDM 12</a:t>
            </a:r>
          </a:p>
          <a:p>
            <a:pPr marL="263525" lvl="0" indent="-263525"/>
            <a:r>
              <a:rPr lang="cs-CZ" sz="1600" dirty="0"/>
              <a:t>Občanské sdružení D. R. A. K., z. s. - OLP/4429/2016 – Turnovsko – SAS 9</a:t>
            </a:r>
          </a:p>
          <a:p>
            <a:pPr marL="263525" lvl="0" indent="-263525"/>
            <a:r>
              <a:rPr lang="cs-CZ" sz="1600" dirty="0"/>
              <a:t>LAMPA, z. s. - OLP/4422/2016 – </a:t>
            </a:r>
            <a:r>
              <a:rPr lang="cs-CZ" sz="1600" dirty="0" err="1"/>
              <a:t>Mimoňsko</a:t>
            </a:r>
            <a:r>
              <a:rPr lang="cs-CZ" sz="1600" dirty="0"/>
              <a:t> – SAS 4</a:t>
            </a:r>
          </a:p>
          <a:p>
            <a:pPr marL="263525" lvl="0" indent="-263525"/>
            <a:r>
              <a:rPr lang="cs-CZ" sz="1600" dirty="0"/>
              <a:t>LAMPA, z. s. - OLP/4439/2016 – Mimoň – NZDM 4</a:t>
            </a:r>
          </a:p>
          <a:p>
            <a:pPr marL="263525" indent="-263525">
              <a:buNone/>
            </a:pPr>
            <a:endParaRPr lang="cs-CZ" sz="1600" dirty="0"/>
          </a:p>
          <a:p>
            <a:pPr marL="263525" indent="-263525">
              <a:buNone/>
            </a:pPr>
            <a:r>
              <a:rPr lang="cs-CZ" sz="1600" u="sng" dirty="0"/>
              <a:t>Červen 2019</a:t>
            </a:r>
            <a:endParaRPr lang="cs-CZ" sz="1600" dirty="0"/>
          </a:p>
          <a:p>
            <a:pPr marL="263525" lvl="0" indent="-263525"/>
            <a:r>
              <a:rPr lang="cs-CZ" sz="1600" dirty="0"/>
              <a:t>LAMPA, z. s. - OLP/4440/2016 – Ralsko – NZDM 5</a:t>
            </a:r>
          </a:p>
          <a:p>
            <a:pPr marL="263525" lvl="0" indent="-263525"/>
            <a:r>
              <a:rPr lang="cs-CZ" sz="1600" dirty="0" err="1"/>
              <a:t>Experance</a:t>
            </a:r>
            <a:r>
              <a:rPr lang="cs-CZ" sz="1600" dirty="0"/>
              <a:t>, z. s. - OLP/4421/2016 – Doksy – SAS 3</a:t>
            </a:r>
          </a:p>
          <a:p>
            <a:pPr marL="263525" lvl="0" indent="-263525"/>
            <a:r>
              <a:rPr lang="cs-CZ" sz="1600" dirty="0"/>
              <a:t>Občanské sdružení D. R. A. K., z. s. - OLP/4431/2016 – </a:t>
            </a:r>
            <a:r>
              <a:rPr lang="cs-CZ" sz="1600" dirty="0" err="1"/>
              <a:t>Tanvaldsko</a:t>
            </a:r>
            <a:r>
              <a:rPr lang="cs-CZ" sz="1600" dirty="0"/>
              <a:t> – SAS 11</a:t>
            </a:r>
          </a:p>
          <a:p>
            <a:pPr marL="263525" lvl="0" indent="-263525"/>
            <a:r>
              <a:rPr lang="cs-CZ" sz="1600" dirty="0"/>
              <a:t>Oblastní charita Most - OLP/4449/2016 – Tanvald – NZDM 14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123728" y="6381328"/>
            <a:ext cx="4824536" cy="365125"/>
          </a:xfrm>
        </p:spPr>
        <p:txBody>
          <a:bodyPr/>
          <a:lstStyle/>
          <a:p>
            <a:r>
              <a:rPr lang="cs-CZ" dirty="0"/>
              <a:t>Podpora a rozvoj sociálních služeb pro rodiny a děti v Libereckém kraji</a:t>
            </a:r>
          </a:p>
        </p:txBody>
      </p:sp>
    </p:spTree>
    <p:extLst>
      <p:ext uri="{BB962C8B-B14F-4D97-AF65-F5344CB8AC3E}">
        <p14:creationId xmlns:p14="http://schemas.microsoft.com/office/powerpoint/2010/main" val="1932517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Kontroly v projektu 2019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3525" indent="-263525">
              <a:buNone/>
            </a:pPr>
            <a:r>
              <a:rPr lang="cs-CZ" sz="2000" u="sng" dirty="0"/>
              <a:t>Srpen 2019</a:t>
            </a:r>
            <a:endParaRPr lang="cs-CZ" sz="2000" dirty="0"/>
          </a:p>
          <a:p>
            <a:pPr marL="263525" lvl="0" indent="-263525"/>
            <a:r>
              <a:rPr lang="cs-CZ" sz="2000" dirty="0"/>
              <a:t>Diakonie ČCE - středisko v JBC - OLP/4450/2016 Jablonec I – Centrum – NZDM 15</a:t>
            </a:r>
          </a:p>
          <a:p>
            <a:pPr marL="263525" lvl="0" indent="-263525"/>
            <a:r>
              <a:rPr lang="cs-CZ" sz="2000" dirty="0"/>
              <a:t>Diakonie ČCE - středisko v JBC - OLP/4451/2016 – Jablonec II – Mšeno – NZDM 16</a:t>
            </a:r>
          </a:p>
          <a:p>
            <a:pPr marL="263525" indent="-263525">
              <a:buNone/>
            </a:pPr>
            <a:r>
              <a:rPr lang="cs-CZ" sz="2000" dirty="0"/>
              <a:t> </a:t>
            </a:r>
          </a:p>
          <a:p>
            <a:pPr marL="263525" indent="-263525">
              <a:buNone/>
            </a:pPr>
            <a:r>
              <a:rPr lang="cs-CZ" sz="2000" u="sng" dirty="0"/>
              <a:t>Září 2019</a:t>
            </a:r>
            <a:endParaRPr lang="cs-CZ" sz="2000" dirty="0"/>
          </a:p>
          <a:p>
            <a:pPr marL="263525" lvl="0" indent="-263525"/>
            <a:r>
              <a:rPr lang="cs-CZ" sz="2000" dirty="0"/>
              <a:t>Diakonie ČCE - středisko v JBC - OLP/4430/2016 – Jablonecko – SAS 10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i="1" dirty="0"/>
              <a:t>- možná domluva změny, plán kontrol zatím hotový na 1. pololetí 2019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483768" y="6356350"/>
            <a:ext cx="4608512" cy="365125"/>
          </a:xfrm>
        </p:spPr>
        <p:txBody>
          <a:bodyPr/>
          <a:lstStyle/>
          <a:p>
            <a:r>
              <a:rPr lang="cs-CZ" dirty="0"/>
              <a:t>Podpora a rozvoj sociálních služeb pro rodiny a děti v Libereckém kraji</a:t>
            </a:r>
          </a:p>
        </p:txBody>
      </p:sp>
    </p:spTree>
    <p:extLst>
      <p:ext uri="{BB962C8B-B14F-4D97-AF65-F5344CB8AC3E}">
        <p14:creationId xmlns:p14="http://schemas.microsoft.com/office/powerpoint/2010/main" val="32810504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Monitorovací listy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10000"/>
              </a:lnSpc>
            </a:pPr>
            <a:r>
              <a:rPr lang="cs-CZ" sz="3000" dirty="0"/>
              <a:t>GDPR – posílat monitorovací listy do datové schránky, pokud ji nemáte, tak doporučenou poštou nebo osobně na podatelnu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cs-CZ" sz="3000" dirty="0"/>
          </a:p>
          <a:p>
            <a:pPr algn="just">
              <a:lnSpc>
                <a:spcPct val="110000"/>
              </a:lnSpc>
            </a:pPr>
            <a:r>
              <a:rPr lang="cs-CZ" sz="3000" dirty="0"/>
              <a:t>při vstupu klienta do projektu (při zahájení spolupráce s klientem - je to okamžik, kdy je podepsaná smlouva o poskytování sociální služby) je ML vyplněn, podepsán, naskenován a zaslán Mgr. Bc. Kláře </a:t>
            </a:r>
            <a:r>
              <a:rPr lang="cs-CZ" sz="3000" dirty="0" err="1"/>
              <a:t>Lenkvíkové</a:t>
            </a:r>
            <a:r>
              <a:rPr lang="cs-CZ" sz="3000" dirty="0"/>
              <a:t> datovou zprávou, a to vždy jednou měsíčně  do každého 11. dne v měsíci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cs-CZ" sz="3000" dirty="0"/>
          </a:p>
          <a:p>
            <a:pPr algn="just">
              <a:lnSpc>
                <a:spcPct val="110000"/>
              </a:lnSpc>
            </a:pPr>
            <a:r>
              <a:rPr lang="cs-CZ" sz="3000" dirty="0"/>
              <a:t>používat platnou verzi ML – verze 6, účinná od 25.5.2018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555776" y="6356350"/>
            <a:ext cx="4536504" cy="365125"/>
          </a:xfrm>
        </p:spPr>
        <p:txBody>
          <a:bodyPr/>
          <a:lstStyle/>
          <a:p>
            <a:r>
              <a:rPr lang="cs-CZ" dirty="0"/>
              <a:t>Podpora a rozvoj sociálních služeb pro rodiny a děti v Libereckém kraji</a:t>
            </a:r>
          </a:p>
        </p:txBody>
      </p:sp>
    </p:spTree>
    <p:extLst>
      <p:ext uri="{BB962C8B-B14F-4D97-AF65-F5344CB8AC3E}">
        <p14:creationId xmlns:p14="http://schemas.microsoft.com/office/powerpoint/2010/main" val="2554438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sz="2400" dirty="0"/>
          </a:p>
          <a:p>
            <a:pPr marL="0" indent="0" algn="ctr">
              <a:buNone/>
            </a:pPr>
            <a:r>
              <a:rPr lang="cs-CZ" sz="2400" dirty="0"/>
              <a:t>identifikaci projektu nevyplňovat nebo použít správné údaje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267744" y="6356350"/>
            <a:ext cx="4680520" cy="365125"/>
          </a:xfrm>
        </p:spPr>
        <p:txBody>
          <a:bodyPr/>
          <a:lstStyle/>
          <a:p>
            <a:r>
              <a:rPr lang="cs-CZ" dirty="0"/>
              <a:t>Podpora a rozvoj sociálních služeb pro rodiny a děti v Libereckém kraji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611560" y="404661"/>
          <a:ext cx="7848871" cy="4392493"/>
        </p:xfrm>
        <a:graphic>
          <a:graphicData uri="http://schemas.openxmlformats.org/drawingml/2006/table">
            <a:tbl>
              <a:tblPr/>
              <a:tblGrid>
                <a:gridCol w="1645967">
                  <a:extLst>
                    <a:ext uri="{9D8B030D-6E8A-4147-A177-3AD203B41FA5}">
                      <a16:colId xmlns:a16="http://schemas.microsoft.com/office/drawing/2014/main" val="2677836158"/>
                    </a:ext>
                  </a:extLst>
                </a:gridCol>
                <a:gridCol w="964273">
                  <a:extLst>
                    <a:ext uri="{9D8B030D-6E8A-4147-A177-3AD203B41FA5}">
                      <a16:colId xmlns:a16="http://schemas.microsoft.com/office/drawing/2014/main" val="854315800"/>
                    </a:ext>
                  </a:extLst>
                </a:gridCol>
                <a:gridCol w="1509046">
                  <a:extLst>
                    <a:ext uri="{9D8B030D-6E8A-4147-A177-3AD203B41FA5}">
                      <a16:colId xmlns:a16="http://schemas.microsoft.com/office/drawing/2014/main" val="313140776"/>
                    </a:ext>
                  </a:extLst>
                </a:gridCol>
                <a:gridCol w="152157">
                  <a:extLst>
                    <a:ext uri="{9D8B030D-6E8A-4147-A177-3AD203B41FA5}">
                      <a16:colId xmlns:a16="http://schemas.microsoft.com/office/drawing/2014/main" val="498943527"/>
                    </a:ext>
                  </a:extLst>
                </a:gridCol>
                <a:gridCol w="1788714">
                  <a:extLst>
                    <a:ext uri="{9D8B030D-6E8A-4147-A177-3AD203B41FA5}">
                      <a16:colId xmlns:a16="http://schemas.microsoft.com/office/drawing/2014/main" val="1610752194"/>
                    </a:ext>
                  </a:extLst>
                </a:gridCol>
                <a:gridCol w="1788714">
                  <a:extLst>
                    <a:ext uri="{9D8B030D-6E8A-4147-A177-3AD203B41FA5}">
                      <a16:colId xmlns:a16="http://schemas.microsoft.com/office/drawing/2014/main" val="4018827586"/>
                    </a:ext>
                  </a:extLst>
                </a:gridCol>
              </a:tblGrid>
              <a:tr h="416016"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Identifikace projektu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749885"/>
                  </a:ext>
                </a:extLst>
              </a:tr>
              <a:tr h="416016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Registrační číslo projektu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CZ.03.2.60/0.0/0.0/15_005/0002734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797078"/>
                  </a:ext>
                </a:extLst>
              </a:tr>
              <a:tr h="648349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Název projektu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Podpora a rozvoj sociálních služeb pro rodiny a děti v Libereckém kraji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857771"/>
                  </a:ext>
                </a:extLst>
              </a:tr>
              <a:tr h="416016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Příjemce podpory (název)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Liberecký kraj 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773300"/>
                  </a:ext>
                </a:extLst>
              </a:tr>
              <a:tr h="416016"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Základní údaje o podpořené osobě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4355017"/>
                  </a:ext>
                </a:extLst>
              </a:tr>
              <a:tr h="4160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Jméno a příjmení 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672475"/>
                  </a:ext>
                </a:extLst>
              </a:tr>
              <a:tr h="4160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Datum narození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4801923"/>
                  </a:ext>
                </a:extLst>
              </a:tr>
              <a:tr h="416016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Místo trvalého pobytu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Ulice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Číslo popisné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5913705"/>
                  </a:ext>
                </a:extLst>
              </a:tr>
              <a:tr h="4160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Město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PSČ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9329397"/>
                  </a:ext>
                </a:extLst>
              </a:tr>
              <a:tr h="4160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Email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Telefon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4313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2767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Monitorování klientů, vykazování časových jednotek  a sociální práce ke klientům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cs-CZ" sz="2600" dirty="0"/>
              <a:t>poskytovatel je povinen sledovat údaje o podpořených osobách (podpořená osoba z pohledu daného projektu je osoba, která byla přímo podpořena minimálně v rozsahu 40 hodin přímé péče)</a:t>
            </a:r>
          </a:p>
          <a:p>
            <a:pPr algn="just">
              <a:lnSpc>
                <a:spcPct val="120000"/>
              </a:lnSpc>
            </a:pPr>
            <a:r>
              <a:rPr lang="cs-CZ" sz="2600" dirty="0"/>
              <a:t>poskytovatel je povinen vést evidenci o všech osobách, které jsou zapojeny do projektu (včetně osob, u nichž podpora zatím nepřekonala/nepřevýšila  40 hodin)</a:t>
            </a:r>
          </a:p>
          <a:p>
            <a:pPr marL="0" indent="0">
              <a:lnSpc>
                <a:spcPct val="120000"/>
              </a:lnSpc>
              <a:buNone/>
            </a:pPr>
            <a:endParaRPr lang="cs-CZ" sz="2600" dirty="0"/>
          </a:p>
          <a:p>
            <a:pPr marL="0" indent="0">
              <a:lnSpc>
                <a:spcPct val="120000"/>
              </a:lnSpc>
              <a:buNone/>
            </a:pPr>
            <a:r>
              <a:rPr lang="cs-CZ" sz="2600" dirty="0"/>
              <a:t>Termínem „Přímá práce“ se rozumí: </a:t>
            </a:r>
          </a:p>
          <a:p>
            <a:pPr marL="354013" indent="-354013" algn="just">
              <a:lnSpc>
                <a:spcPct val="120000"/>
              </a:lnSpc>
              <a:buNone/>
              <a:tabLst>
                <a:tab pos="354013" algn="l"/>
              </a:tabLst>
            </a:pPr>
            <a:r>
              <a:rPr lang="cs-CZ" sz="2600" dirty="0"/>
              <a:t>1) přímá práce s klientem (sociální práce za fyzické přítomnosti klienta) </a:t>
            </a:r>
          </a:p>
          <a:p>
            <a:pPr marL="354013" indent="-354013" algn="just">
              <a:lnSpc>
                <a:spcPct val="120000"/>
              </a:lnSpc>
              <a:buNone/>
              <a:tabLst>
                <a:tab pos="354013" algn="l"/>
              </a:tabLst>
            </a:pPr>
            <a:r>
              <a:rPr lang="cs-CZ" sz="2600" dirty="0"/>
              <a:t>2) práce ve prospěch klienta (sociální práce konaná ve prospěch klienta, např. vedení klientské dokumentace, klientská supervize, případová práce, konzultace s odborníkem, cesta ke klientovi a zpět; v případě cesty k více uživatelům sociální služby se celkový čas rozpočítává mezi uživatele) </a:t>
            </a:r>
          </a:p>
          <a:p>
            <a:pPr marL="354013" indent="-354013">
              <a:tabLst>
                <a:tab pos="354013" algn="l"/>
              </a:tabLst>
            </a:pP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979712" y="6356350"/>
            <a:ext cx="4968552" cy="365125"/>
          </a:xfrm>
        </p:spPr>
        <p:txBody>
          <a:bodyPr/>
          <a:lstStyle/>
          <a:p>
            <a:r>
              <a:rPr lang="cs-CZ" dirty="0"/>
              <a:t>Podpora a rozvoj sociálních služeb pro rodiny a děti v Libereckém kraji</a:t>
            </a:r>
          </a:p>
        </p:txBody>
      </p:sp>
    </p:spTree>
    <p:extLst>
      <p:ext uri="{BB962C8B-B14F-4D97-AF65-F5344CB8AC3E}">
        <p14:creationId xmlns:p14="http://schemas.microsoft.com/office/powerpoint/2010/main" val="10389156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800" dirty="0"/>
              <a:t>Základním indikátorem pro sledování efektivity sociálních služeb je pro ambulantní a terénní sociální služby ČAS strávený sociální prací pracovníků v přímé péči (vyjádřeno jednotkou 10 minut, tzv. časovou jednotkou „ČJ“). Časová jednotka je z pohledu kraje jednotkou času, a současně i obsahu – </a:t>
            </a:r>
            <a:r>
              <a:rPr lang="cs-CZ" sz="2800" b="1" dirty="0"/>
              <a:t>10 minut sociální práce.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411760" y="6356350"/>
            <a:ext cx="4680520" cy="365125"/>
          </a:xfrm>
        </p:spPr>
        <p:txBody>
          <a:bodyPr/>
          <a:lstStyle/>
          <a:p>
            <a:r>
              <a:rPr lang="cs-CZ" dirty="0"/>
              <a:t>Podpora a rozvoj sociálních služeb pro rodiny a děti v Libereckém kraji</a:t>
            </a:r>
          </a:p>
        </p:txBody>
      </p:sp>
    </p:spTree>
    <p:extLst>
      <p:ext uri="{BB962C8B-B14F-4D97-AF65-F5344CB8AC3E}">
        <p14:creationId xmlns:p14="http://schemas.microsoft.com/office/powerpoint/2010/main" val="2697706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Průběžná zpráva o poskytování sociální služby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dle smlouvy odevzdat do 15. ledna 2019</a:t>
            </a:r>
          </a:p>
          <a:p>
            <a:pPr marL="0" indent="0" algn="just">
              <a:buNone/>
            </a:pPr>
            <a:endParaRPr lang="cs-CZ" sz="2400" dirty="0"/>
          </a:p>
          <a:p>
            <a:pPr algn="just"/>
            <a:r>
              <a:rPr lang="cs-CZ" sz="2400" dirty="0"/>
              <a:t>případná kontrola textu zprávy na e-mail Mgr. Blažkové </a:t>
            </a:r>
            <a:r>
              <a:rPr lang="cs-CZ" sz="2400" b="1" dirty="0"/>
              <a:t>nejdéle do 19. 12. 2018</a:t>
            </a:r>
          </a:p>
          <a:p>
            <a:pPr marL="0" indent="0" algn="just">
              <a:buNone/>
            </a:pPr>
            <a:endParaRPr lang="cs-CZ" sz="2400" dirty="0"/>
          </a:p>
          <a:p>
            <a:pPr algn="just"/>
            <a:r>
              <a:rPr lang="cs-CZ" sz="2400" dirty="0"/>
              <a:t>kontrola časových jednotek, celkového počtu klientů a počtu podpořených osob s Mgr. Bc. </a:t>
            </a:r>
            <a:r>
              <a:rPr lang="cs-CZ" sz="2400" dirty="0" err="1"/>
              <a:t>Lenkvíkovou</a:t>
            </a:r>
            <a:r>
              <a:rPr lang="cs-CZ" sz="2400" dirty="0"/>
              <a:t> 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kontrola zálohových a zúčtovacích faktur s Bc. Malíkovou </a:t>
            </a:r>
          </a:p>
          <a:p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483768" y="6381328"/>
            <a:ext cx="4680520" cy="365125"/>
          </a:xfrm>
        </p:spPr>
        <p:txBody>
          <a:bodyPr/>
          <a:lstStyle/>
          <a:p>
            <a:r>
              <a:rPr lang="cs-CZ" dirty="0"/>
              <a:t>Podpora a rozvoj sociálních služeb pro rodiny a děti v Libereckém kraji</a:t>
            </a:r>
          </a:p>
        </p:txBody>
      </p:sp>
    </p:spTree>
    <p:extLst>
      <p:ext uri="{BB962C8B-B14F-4D97-AF65-F5344CB8AC3E}">
        <p14:creationId xmlns:p14="http://schemas.microsoft.com/office/powerpoint/2010/main" val="2705588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Harmonogram metodických návštěv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cs-CZ" sz="2400" dirty="0"/>
              <a:t>metodické návštěvy budou probíhat v místě poskytování služby</a:t>
            </a:r>
          </a:p>
          <a:p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483768" y="6453336"/>
            <a:ext cx="4824536" cy="268139"/>
          </a:xfrm>
        </p:spPr>
        <p:txBody>
          <a:bodyPr/>
          <a:lstStyle/>
          <a:p>
            <a:r>
              <a:rPr lang="cs-CZ" dirty="0"/>
              <a:t>Podpora a rozvoj sociálních služeb pro rodiny a děti v Libereckém kraji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958660"/>
              </p:ext>
            </p:extLst>
          </p:nvPr>
        </p:nvGraphicFramePr>
        <p:xfrm>
          <a:off x="2771800" y="1988840"/>
          <a:ext cx="3816424" cy="4251091"/>
        </p:xfrm>
        <a:graphic>
          <a:graphicData uri="http://schemas.openxmlformats.org/drawingml/2006/table">
            <a:tbl>
              <a:tblPr/>
              <a:tblGrid>
                <a:gridCol w="1659517">
                  <a:extLst>
                    <a:ext uri="{9D8B030D-6E8A-4147-A177-3AD203B41FA5}">
                      <a16:colId xmlns:a16="http://schemas.microsoft.com/office/drawing/2014/main" val="2805178637"/>
                    </a:ext>
                  </a:extLst>
                </a:gridCol>
                <a:gridCol w="1264394">
                  <a:extLst>
                    <a:ext uri="{9D8B030D-6E8A-4147-A177-3AD203B41FA5}">
                      <a16:colId xmlns:a16="http://schemas.microsoft.com/office/drawing/2014/main" val="4099892940"/>
                    </a:ext>
                  </a:extLst>
                </a:gridCol>
                <a:gridCol w="892513">
                  <a:extLst>
                    <a:ext uri="{9D8B030D-6E8A-4147-A177-3AD203B41FA5}">
                      <a16:colId xmlns:a16="http://schemas.microsoft.com/office/drawing/2014/main" val="1549289721"/>
                    </a:ext>
                  </a:extLst>
                </a:gridCol>
              </a:tblGrid>
              <a:tr h="263576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867910"/>
                  </a:ext>
                </a:extLst>
              </a:tr>
              <a:tr h="48591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Novoborsko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Farní charita Česká Lípa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leden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6234080"/>
                  </a:ext>
                </a:extLst>
              </a:tr>
              <a:tr h="48591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Českolipsko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Farní charita Česká Lípa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leden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8869214"/>
                  </a:ext>
                </a:extLst>
              </a:tr>
              <a:tr h="24967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Doksy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Experance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únor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9663034"/>
                  </a:ext>
                </a:extLst>
              </a:tr>
              <a:tr h="24967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Mimoňsko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LAMPA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únor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0509563"/>
                  </a:ext>
                </a:extLst>
              </a:tr>
              <a:tr h="24967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 Turnovsko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D.R.A.K.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duben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5446172"/>
                  </a:ext>
                </a:extLst>
              </a:tr>
              <a:tr h="24967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 Jablonecko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Diakonie Jablonec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květen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0489948"/>
                  </a:ext>
                </a:extLst>
              </a:tr>
              <a:tr h="24967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Tanvaldsko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D.R.A.K.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květen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2287675"/>
                  </a:ext>
                </a:extLst>
              </a:tr>
              <a:tr h="48591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 Semilsko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Oblastní charita Jičín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červen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9194681"/>
                  </a:ext>
                </a:extLst>
              </a:tr>
              <a:tr h="24967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 Jilemnicko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Diakonie Vrchlabí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červen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4728631"/>
                  </a:ext>
                </a:extLst>
              </a:tr>
              <a:tr h="48591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 Nové Město pod Smrkem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MAJÁK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březen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4862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93656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4545841"/>
              </p:ext>
            </p:extLst>
          </p:nvPr>
        </p:nvGraphicFramePr>
        <p:xfrm>
          <a:off x="2483768" y="764704"/>
          <a:ext cx="4104455" cy="5420246"/>
        </p:xfrm>
        <a:graphic>
          <a:graphicData uri="http://schemas.openxmlformats.org/drawingml/2006/table">
            <a:tbl>
              <a:tblPr/>
              <a:tblGrid>
                <a:gridCol w="1784763">
                  <a:extLst>
                    <a:ext uri="{9D8B030D-6E8A-4147-A177-3AD203B41FA5}">
                      <a16:colId xmlns:a16="http://schemas.microsoft.com/office/drawing/2014/main" val="3481646076"/>
                    </a:ext>
                  </a:extLst>
                </a:gridCol>
                <a:gridCol w="1359820">
                  <a:extLst>
                    <a:ext uri="{9D8B030D-6E8A-4147-A177-3AD203B41FA5}">
                      <a16:colId xmlns:a16="http://schemas.microsoft.com/office/drawing/2014/main" val="1227915637"/>
                    </a:ext>
                  </a:extLst>
                </a:gridCol>
                <a:gridCol w="959872">
                  <a:extLst>
                    <a:ext uri="{9D8B030D-6E8A-4147-A177-3AD203B41FA5}">
                      <a16:colId xmlns:a16="http://schemas.microsoft.com/office/drawing/2014/main" val="3306667495"/>
                    </a:ext>
                  </a:extLst>
                </a:gridCol>
              </a:tblGrid>
              <a:tr h="480766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NZDM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117776"/>
                  </a:ext>
                </a:extLst>
              </a:tr>
              <a:tr h="35769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Nový Bor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Rodina v centru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leden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6156676"/>
                  </a:ext>
                </a:extLst>
              </a:tr>
              <a:tr h="35769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Česká Lípa I - jih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Farní charita Česká Lípa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leden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4161197"/>
                  </a:ext>
                </a:extLst>
              </a:tr>
              <a:tr h="35769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Mimoň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LAMPA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únor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344329"/>
                  </a:ext>
                </a:extLst>
              </a:tr>
              <a:tr h="35769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 Ralsko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LAMPA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únor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5756460"/>
                  </a:ext>
                </a:extLst>
              </a:tr>
              <a:tr h="35769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 Hrádek nad Nisou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MAJÁK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březen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5173218"/>
                  </a:ext>
                </a:extLst>
              </a:tr>
              <a:tr h="35769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 Liberec I - Pavlovice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MAJÁK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březen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7283437"/>
                  </a:ext>
                </a:extLst>
              </a:tr>
              <a:tr h="35769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 Frýdlant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Diakonie Jablonec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březen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5473650"/>
                  </a:ext>
                </a:extLst>
              </a:tr>
              <a:tr h="35769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 Nové Město pod Smrkem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MAJÁK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březen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8177821"/>
                  </a:ext>
                </a:extLst>
              </a:tr>
              <a:tr h="35769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 Tanvald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Oblastní charita Most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duben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8567337"/>
                  </a:ext>
                </a:extLst>
              </a:tr>
              <a:tr h="35769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 Jablonec I - centrum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Diakonie Jablonec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květen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1928636"/>
                  </a:ext>
                </a:extLst>
              </a:tr>
              <a:tr h="35769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 Jablonec II - Mšeno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Diakonie Jablonec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květen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9613700"/>
                  </a:ext>
                </a:extLst>
              </a:tr>
              <a:tr h="76922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 Zákupy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Oblastní charita Most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únor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61168"/>
                  </a:ext>
                </a:extLst>
              </a:tr>
            </a:tbl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267744" y="6525344"/>
            <a:ext cx="4968552" cy="221109"/>
          </a:xfrm>
        </p:spPr>
        <p:txBody>
          <a:bodyPr/>
          <a:lstStyle/>
          <a:p>
            <a:r>
              <a:rPr lang="cs-CZ" dirty="0"/>
              <a:t>Podpora a rozvoj sociálních služeb pro rodiny a děti v Libereckém kraji</a:t>
            </a:r>
          </a:p>
        </p:txBody>
      </p:sp>
    </p:spTree>
    <p:extLst>
      <p:ext uri="{BB962C8B-B14F-4D97-AF65-F5344CB8AC3E}">
        <p14:creationId xmlns:p14="http://schemas.microsoft.com/office/powerpoint/2010/main" val="2690339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Kontakty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Mgr. Kateřina Blažková – projektová manažerka</a:t>
            </a:r>
          </a:p>
          <a:p>
            <a:pPr lvl="1"/>
            <a:r>
              <a:rPr lang="cs-CZ" sz="1600" dirty="0">
                <a:hlinkClick r:id="rId2"/>
              </a:rPr>
              <a:t>katerina.blazkova@kraj-lbc.cz</a:t>
            </a:r>
            <a:endParaRPr lang="cs-CZ" sz="1600" dirty="0"/>
          </a:p>
          <a:p>
            <a:pPr lvl="1"/>
            <a:r>
              <a:rPr lang="cs-CZ" sz="1600" dirty="0"/>
              <a:t>485 226 244, 778 543 226</a:t>
            </a:r>
          </a:p>
          <a:p>
            <a:pPr lvl="1"/>
            <a:r>
              <a:rPr lang="cs-CZ" sz="1600" dirty="0"/>
              <a:t>od 21. 12. 2018 do 13. 1. 2019 nepřítomna</a:t>
            </a:r>
          </a:p>
          <a:p>
            <a:pPr lvl="1"/>
            <a:endParaRPr lang="cs-CZ" sz="1200" dirty="0"/>
          </a:p>
          <a:p>
            <a:pPr lvl="1"/>
            <a:endParaRPr lang="cs-CZ" sz="1200" dirty="0"/>
          </a:p>
          <a:p>
            <a:r>
              <a:rPr lang="cs-CZ" sz="2000" dirty="0"/>
              <a:t>Bc. Nikola Malíková – finanční manažerka</a:t>
            </a:r>
          </a:p>
          <a:p>
            <a:pPr lvl="1"/>
            <a:r>
              <a:rPr lang="cs-CZ" sz="1600" dirty="0">
                <a:hlinkClick r:id="rId3"/>
              </a:rPr>
              <a:t>nikola.malikova@kraj-lbc.cz</a:t>
            </a:r>
            <a:endParaRPr lang="cs-CZ" sz="1600" dirty="0"/>
          </a:p>
          <a:p>
            <a:pPr lvl="1"/>
            <a:r>
              <a:rPr lang="cs-CZ" sz="1600" dirty="0"/>
              <a:t>485 226 445, 721 634 241</a:t>
            </a:r>
          </a:p>
          <a:p>
            <a:endParaRPr lang="cs-CZ" dirty="0"/>
          </a:p>
          <a:p>
            <a:r>
              <a:rPr lang="cs-CZ" sz="2000" dirty="0"/>
              <a:t>Mgr. Bc. Klára Lenkvíková – metodička sociálních služeb </a:t>
            </a:r>
          </a:p>
          <a:p>
            <a:pPr lvl="1"/>
            <a:r>
              <a:rPr lang="cs-CZ" sz="1600" dirty="0">
                <a:hlinkClick r:id="rId4"/>
              </a:rPr>
              <a:t>klara.lenkvikova@kraj-lbc.cz</a:t>
            </a:r>
            <a:endParaRPr lang="cs-CZ" sz="1600" dirty="0"/>
          </a:p>
          <a:p>
            <a:pPr lvl="1"/>
            <a:r>
              <a:rPr lang="cs-CZ" sz="1600" dirty="0"/>
              <a:t>485 226 758, 725 737 154</a:t>
            </a:r>
          </a:p>
          <a:p>
            <a:endParaRPr lang="cs-CZ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267744" y="6381328"/>
            <a:ext cx="4680520" cy="365125"/>
          </a:xfrm>
        </p:spPr>
        <p:txBody>
          <a:bodyPr/>
          <a:lstStyle/>
          <a:p>
            <a:r>
              <a:rPr lang="cs-CZ" dirty="0"/>
              <a:t>Podpora a rozvoj sociálních služeb pro rodiny a děti v Libereckém kraji</a:t>
            </a:r>
          </a:p>
        </p:txBody>
      </p:sp>
    </p:spTree>
    <p:extLst>
      <p:ext uri="{BB962C8B-B14F-4D97-AF65-F5344CB8AC3E}">
        <p14:creationId xmlns:p14="http://schemas.microsoft.com/office/powerpoint/2010/main" val="3837882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Titulní strana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896544"/>
          </a:xfrm>
        </p:spPr>
        <p:txBody>
          <a:bodyPr>
            <a:noAutofit/>
          </a:bodyPr>
          <a:lstStyle/>
          <a:p>
            <a:pPr algn="just"/>
            <a:r>
              <a:rPr lang="cs-CZ" sz="2400" dirty="0"/>
              <a:t>doplňte, že se jedná o </a:t>
            </a:r>
            <a:r>
              <a:rPr lang="cs-CZ" sz="2400" b="1" dirty="0"/>
              <a:t>Zprávu o činnosti č. 3 </a:t>
            </a:r>
            <a:r>
              <a:rPr lang="cs-CZ" sz="2400" dirty="0"/>
              <a:t>(případně č. 2 – smlouvy podepsané v roce 2017)</a:t>
            </a:r>
          </a:p>
          <a:p>
            <a:pPr algn="just"/>
            <a:r>
              <a:rPr lang="cs-CZ" sz="2400" dirty="0"/>
              <a:t>zkontrolujte, zda máte v textu uvedené </a:t>
            </a:r>
            <a:r>
              <a:rPr lang="cs-CZ" sz="2400" b="1" dirty="0"/>
              <a:t>správné číslo smlouvy</a:t>
            </a:r>
            <a:r>
              <a:rPr lang="cs-CZ" sz="2400" dirty="0"/>
              <a:t>: OLP/XXXX/2016 (případně OLP/XXXX/2017)</a:t>
            </a:r>
          </a:p>
          <a:p>
            <a:pPr algn="just"/>
            <a:r>
              <a:rPr lang="cs-CZ" sz="2400" dirty="0"/>
              <a:t>v textu je uvedeno, že smlouva byla uzavřena dne… zde uveďte datum, kdy byla smlouva podepsána poslední stranou (tedy na KÚ LK)</a:t>
            </a:r>
          </a:p>
          <a:p>
            <a:pPr algn="just"/>
            <a:r>
              <a:rPr lang="cs-CZ" sz="2400" dirty="0"/>
              <a:t>v tabulce „Údaje o zprávě“ je poté datum zahájení realizace – zde uveďte datum účinnosti smlouvy, tedy datum, kdy byla zveřejněna v registru smluv </a:t>
            </a:r>
          </a:p>
          <a:p>
            <a:pPr algn="just"/>
            <a:r>
              <a:rPr lang="cs-CZ" sz="2400" dirty="0"/>
              <a:t>datum </a:t>
            </a:r>
            <a:r>
              <a:rPr lang="cs-CZ" sz="2400" b="1" dirty="0"/>
              <a:t>ukončení realizace je 31. 12. 2019</a:t>
            </a:r>
          </a:p>
          <a:p>
            <a:pPr algn="just"/>
            <a:r>
              <a:rPr lang="cs-CZ" sz="2400" dirty="0"/>
              <a:t>sledované období je od </a:t>
            </a:r>
            <a:r>
              <a:rPr lang="cs-CZ" sz="2400" b="1" dirty="0"/>
              <a:t>1. 7. 2018 do 31. 12. 2018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411760" y="6309320"/>
            <a:ext cx="4680520" cy="365125"/>
          </a:xfrm>
        </p:spPr>
        <p:txBody>
          <a:bodyPr/>
          <a:lstStyle/>
          <a:p>
            <a:r>
              <a:rPr lang="cs-CZ" dirty="0"/>
              <a:t>Podpora a rozvoj sociálních služeb pro rodiny a děti v Libereckém kraji</a:t>
            </a:r>
          </a:p>
        </p:txBody>
      </p:sp>
    </p:spTree>
    <p:extLst>
      <p:ext uri="{BB962C8B-B14F-4D97-AF65-F5344CB8AC3E}">
        <p14:creationId xmlns:p14="http://schemas.microsoft.com/office/powerpoint/2010/main" val="3467046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Oddíl A - Věcná část zprávy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dirty="0"/>
              <a:t>údaje, které vyplňujete, mají být v </a:t>
            </a:r>
            <a:r>
              <a:rPr lang="cs-CZ" b="1" dirty="0"/>
              <a:t>souladu s registrací sociální služby</a:t>
            </a:r>
            <a:endParaRPr lang="cs-CZ" dirty="0"/>
          </a:p>
          <a:p>
            <a:pPr algn="just"/>
            <a:r>
              <a:rPr lang="cs-CZ" dirty="0"/>
              <a:t>soulad s registrem je při kontrole zprávy kontrolován</a:t>
            </a:r>
          </a:p>
          <a:p>
            <a:pPr algn="just"/>
            <a:r>
              <a:rPr lang="cs-CZ" dirty="0"/>
              <a:t>pokud v tomto ohledu dochází k nějakým změnám, je potřeba řešit je průběžně, a to jednak na registraci, tak s námi</a:t>
            </a:r>
          </a:p>
          <a:p>
            <a:pPr algn="just"/>
            <a:r>
              <a:rPr lang="cs-CZ" dirty="0"/>
              <a:t>jedná se zejména o soulad doby poskytování služby, adresy, personálního zabezpečení služby</a:t>
            </a:r>
          </a:p>
          <a:p>
            <a:pPr algn="just"/>
            <a:r>
              <a:rPr lang="cs-CZ" dirty="0"/>
              <a:t>tyto údaje nám neoznamujete, ale </a:t>
            </a:r>
            <a:r>
              <a:rPr lang="cs-CZ" b="1" dirty="0"/>
              <a:t>zasíláte oficiální žádost o změnu – </a:t>
            </a:r>
            <a:r>
              <a:rPr lang="cs-CZ" dirty="0"/>
              <a:t>na žádost do 9 pracovních dní reagujeme, pokud ne, tak je schválená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267744" y="6309320"/>
            <a:ext cx="4680520" cy="365125"/>
          </a:xfrm>
        </p:spPr>
        <p:txBody>
          <a:bodyPr/>
          <a:lstStyle/>
          <a:p>
            <a:r>
              <a:rPr lang="cs-CZ" dirty="0"/>
              <a:t>Podpora a rozvoj sociálních služeb pro rodiny a děti v Libereckém kraji</a:t>
            </a:r>
          </a:p>
        </p:txBody>
      </p:sp>
    </p:spTree>
    <p:extLst>
      <p:ext uri="{BB962C8B-B14F-4D97-AF65-F5344CB8AC3E}">
        <p14:creationId xmlns:p14="http://schemas.microsoft.com/office/powerpoint/2010/main" val="2484281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Věcná část zprávy - tabulky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algn="just"/>
            <a:r>
              <a:rPr lang="cs-CZ" sz="2000" b="1" dirty="0"/>
              <a:t>první tabulka sleduje tzv. podpořené klienty</a:t>
            </a:r>
            <a:r>
              <a:rPr lang="cs-CZ" sz="2000" dirty="0"/>
              <a:t> </a:t>
            </a:r>
          </a:p>
          <a:p>
            <a:pPr algn="just"/>
            <a:r>
              <a:rPr lang="cs-CZ" sz="2000" dirty="0"/>
              <a:t>do sloupce „</a:t>
            </a:r>
            <a:r>
              <a:rPr lang="cs-CZ" sz="2000" u="sng" dirty="0"/>
              <a:t>Průběžná hodnota za sledované období</a:t>
            </a:r>
            <a:r>
              <a:rPr lang="cs-CZ" sz="2000" dirty="0"/>
              <a:t>“ vyplníte počet podpořených klientů, kteří vám přibyli v tomto sledovaném období (1. 7. 2018 – 31. 12. 2018)</a:t>
            </a:r>
          </a:p>
          <a:p>
            <a:pPr algn="just"/>
            <a:r>
              <a:rPr lang="cs-CZ" sz="2000" dirty="0"/>
              <a:t>ve sloupci „</a:t>
            </a:r>
            <a:r>
              <a:rPr lang="cs-CZ" sz="2000" u="sng" dirty="0"/>
              <a:t>Celková hodnota od začátku realizace smlouvy</a:t>
            </a:r>
            <a:r>
              <a:rPr lang="cs-CZ" sz="2000" dirty="0"/>
              <a:t>“ poté počet podpořených uživatelů od účinnosti smlouvy </a:t>
            </a:r>
          </a:p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429000"/>
            <a:ext cx="4519992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259488" y="6309320"/>
            <a:ext cx="4680520" cy="365125"/>
          </a:xfrm>
        </p:spPr>
        <p:txBody>
          <a:bodyPr/>
          <a:lstStyle/>
          <a:p>
            <a:r>
              <a:rPr lang="cs-CZ" dirty="0"/>
              <a:t>Podpora a rozvoj sociálních služeb pro rodiny a děti v Libereckém kraji</a:t>
            </a:r>
          </a:p>
        </p:txBody>
      </p:sp>
    </p:spTree>
    <p:extLst>
      <p:ext uri="{BB962C8B-B14F-4D97-AF65-F5344CB8AC3E}">
        <p14:creationId xmlns:p14="http://schemas.microsoft.com/office/powerpoint/2010/main" val="1633249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cs-CZ" sz="3200" b="1" dirty="0"/>
              <a:t>Věcná část zprávy - tabulky</a:t>
            </a:r>
            <a:endParaRPr lang="cs-CZ" sz="3200" dirty="0"/>
          </a:p>
        </p:txBody>
      </p:sp>
      <p:graphicFrame>
        <p:nvGraphicFramePr>
          <p:cNvPr id="13" name="Zástupný symbol pro obsah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6814559"/>
              </p:ext>
            </p:extLst>
          </p:nvPr>
        </p:nvGraphicFramePr>
        <p:xfrm>
          <a:off x="2267744" y="4009916"/>
          <a:ext cx="4824536" cy="223481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249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0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4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420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Rok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indent="6858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Počet uživatelů (klientů, podpořených osob)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Počet časových jednotek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103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103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2018 – 1. pololetí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103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2018 – 2. pololetí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103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2019 – 1. pololetí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103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2019 – 2. pololetí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103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Celkem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4" name="TextovéPole 13"/>
          <p:cNvSpPr txBox="1"/>
          <p:nvPr/>
        </p:nvSpPr>
        <p:spPr>
          <a:xfrm>
            <a:off x="539552" y="1124744"/>
            <a:ext cx="79208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b="1" dirty="0"/>
              <a:t>druhá tabulka se týká všech klientů</a:t>
            </a:r>
            <a:r>
              <a:rPr lang="cs-CZ" sz="2000" dirty="0"/>
              <a:t>, se kterými pracujete (podpořených i nepodpořených, i těch neztotožněných)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uvedení počtu klientů za rok 2017 (tedy ty, které jste vykazovali v 1.  zprávě) – týká se smluv z roku 2016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za rok 2018 prosíme přidat řádek do tabulky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1. pololetí vyplňte dle údajů ze zprávy z 1. pololetí (správných)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000" b="1" dirty="0"/>
              <a:t>2. pololetí nové údaje</a:t>
            </a: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cs-CZ" sz="2000" b="1" dirty="0"/>
              <a:t>časové jednotky uvádíte ty, které fakturujete (tedy ČJ k pracovníkům)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nezapomeňte vyplnit i poslední řádek - součet</a:t>
            </a:r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339752" y="6381328"/>
            <a:ext cx="4680520" cy="365125"/>
          </a:xfrm>
        </p:spPr>
        <p:txBody>
          <a:bodyPr/>
          <a:lstStyle/>
          <a:p>
            <a:r>
              <a:rPr lang="cs-CZ" dirty="0"/>
              <a:t>Podpora a rozvoj sociálních služeb pro rodiny a děti v Libereckém kraji</a:t>
            </a:r>
          </a:p>
        </p:txBody>
      </p:sp>
    </p:spTree>
    <p:extLst>
      <p:ext uri="{BB962C8B-B14F-4D97-AF65-F5344CB8AC3E}">
        <p14:creationId xmlns:p14="http://schemas.microsoft.com/office/powerpoint/2010/main" val="3879328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Věcná část zprávy - tabulky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600" dirty="0"/>
              <a:t>v počtu podpořených osob (první tabulka) v průběžné zprávě neuvádějte klienty, u kterých zatím nedošlo ke ztotožnění v ROB</a:t>
            </a:r>
          </a:p>
          <a:p>
            <a:pPr algn="just"/>
            <a:r>
              <a:rPr lang="cs-CZ" sz="2600" dirty="0"/>
              <a:t>ve druhé tabulce (celkový počet klientů) uvádějte celkový počet všech klientů, a to i těch doposud neztotožněných</a:t>
            </a:r>
          </a:p>
          <a:p>
            <a:pPr algn="just"/>
            <a:r>
              <a:rPr lang="cs-CZ" sz="2600" dirty="0"/>
              <a:t>pro kontrolu počtu klientů, jejich ztotožnění apod. je </a:t>
            </a:r>
            <a:r>
              <a:rPr lang="cs-CZ" sz="2600" b="1" dirty="0"/>
              <a:t>nutné poskytovat průběžně </a:t>
            </a:r>
            <a:r>
              <a:rPr lang="cs-CZ" sz="2600" b="1" dirty="0" err="1"/>
              <a:t>scany</a:t>
            </a:r>
            <a:r>
              <a:rPr lang="cs-CZ" sz="2600" b="1" dirty="0"/>
              <a:t> ML a tabulku</a:t>
            </a:r>
            <a:r>
              <a:rPr lang="cs-CZ" sz="2600" dirty="0"/>
              <a:t>, do které u každého klienta vyplňujete poskytnuté ČJ za jednotlivá období</a:t>
            </a:r>
          </a:p>
          <a:p>
            <a:endParaRPr lang="cs-CZ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267744" y="6309320"/>
            <a:ext cx="4680520" cy="365125"/>
          </a:xfrm>
        </p:spPr>
        <p:txBody>
          <a:bodyPr/>
          <a:lstStyle/>
          <a:p>
            <a:r>
              <a:rPr lang="cs-CZ" dirty="0"/>
              <a:t>Podpora a rozvoj sociálních služeb pro rodiny a děti v Libereckém kraji</a:t>
            </a:r>
          </a:p>
        </p:txBody>
      </p:sp>
    </p:spTree>
    <p:extLst>
      <p:ext uri="{BB962C8B-B14F-4D97-AF65-F5344CB8AC3E}">
        <p14:creationId xmlns:p14="http://schemas.microsoft.com/office/powerpoint/2010/main" val="1126493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Oddíl B - Čestné prohlášení poskytovatele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7"/>
            <a:ext cx="8229600" cy="4176464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/>
              <a:t>potvrzení od příslušného </a:t>
            </a:r>
            <a:r>
              <a:rPr lang="cs-CZ" dirty="0" err="1"/>
              <a:t>MěÚ</a:t>
            </a:r>
            <a:r>
              <a:rPr lang="cs-CZ" dirty="0"/>
              <a:t> či magistrátu – prosíme tuto stránku mít jako </a:t>
            </a:r>
            <a:r>
              <a:rPr lang="cs-CZ" b="1" dirty="0"/>
              <a:t>samostatnou stranu v dokumentu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pokud by bylo nutné udělat nějaké dílčí úpravy v textu zprávy, je jednodušší mít potvrzení na samostatné stránce (tedy tak, aby do této strany nezasahoval žádný jiný text ze zprávy)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411760" y="6381328"/>
            <a:ext cx="4680520" cy="365125"/>
          </a:xfrm>
        </p:spPr>
        <p:txBody>
          <a:bodyPr/>
          <a:lstStyle/>
          <a:p>
            <a:r>
              <a:rPr lang="cs-CZ" dirty="0"/>
              <a:t>Podpora a rozvoj sociálních služeb pro rodiny a děti v Libereckém kraji</a:t>
            </a:r>
          </a:p>
        </p:txBody>
      </p:sp>
    </p:spTree>
    <p:extLst>
      <p:ext uri="{BB962C8B-B14F-4D97-AF65-F5344CB8AC3E}">
        <p14:creationId xmlns:p14="http://schemas.microsoft.com/office/powerpoint/2010/main" val="3420316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Oddíl C - Přílohy zprávy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800" dirty="0"/>
              <a:t>vypsat, jaké </a:t>
            </a:r>
            <a:r>
              <a:rPr lang="cs-CZ" sz="2800" b="1" dirty="0"/>
              <a:t>přílohy ke zprávě přikládáte</a:t>
            </a:r>
          </a:p>
          <a:p>
            <a:pPr algn="just"/>
            <a:endParaRPr lang="cs-CZ" sz="1000" b="1" dirty="0"/>
          </a:p>
          <a:p>
            <a:pPr algn="just"/>
            <a:r>
              <a:rPr lang="cs-CZ" sz="2800" dirty="0"/>
              <a:t>přílohou musí být: </a:t>
            </a:r>
            <a:r>
              <a:rPr lang="cs-CZ" sz="2800" b="1" dirty="0"/>
              <a:t>tabulka, ve které jsou uvedeni vaši klienti a počet časových jednotek, které jim byly poskytnuty</a:t>
            </a:r>
          </a:p>
          <a:p>
            <a:pPr algn="just"/>
            <a:endParaRPr lang="cs-CZ" sz="1000" b="1" dirty="0"/>
          </a:p>
          <a:p>
            <a:pPr algn="just"/>
            <a:r>
              <a:rPr lang="cs-CZ" sz="2800" dirty="0"/>
              <a:t>dále např. údaje ohledně absolvovaných supervizí, případně další přílohy dokládající Vaší činnost – prosíme na Vašich dokumentech nepoužívat bez schválení logo KÚ LK ani OPZ (použití podléhá pravidlům, při špatně použitém logu hrozí sankce)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411760" y="6309320"/>
            <a:ext cx="4680520" cy="365125"/>
          </a:xfrm>
        </p:spPr>
        <p:txBody>
          <a:bodyPr/>
          <a:lstStyle/>
          <a:p>
            <a:r>
              <a:rPr lang="cs-CZ" dirty="0"/>
              <a:t>Podpora a rozvoj sociálních služeb pro rodiny a děti v Libereckém kraji</a:t>
            </a:r>
          </a:p>
        </p:txBody>
      </p:sp>
    </p:spTree>
    <p:extLst>
      <p:ext uri="{BB962C8B-B14F-4D97-AF65-F5344CB8AC3E}">
        <p14:creationId xmlns:p14="http://schemas.microsoft.com/office/powerpoint/2010/main" val="7109127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667</TotalTime>
  <Words>2065</Words>
  <Application>Microsoft Office PowerPoint</Application>
  <PresentationFormat>Předvádění na obrazovce (4:3)</PresentationFormat>
  <Paragraphs>267</Paragraphs>
  <Slides>22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Arial</vt:lpstr>
      <vt:lpstr>Calibri</vt:lpstr>
      <vt:lpstr>Motiv systému Office</vt:lpstr>
      <vt:lpstr>Metodický seminář pro poskytovatele sociálních služeb 20. 11. 2018</vt:lpstr>
      <vt:lpstr>Průběžná zpráva o poskytování sociální služby</vt:lpstr>
      <vt:lpstr>Titulní strana</vt:lpstr>
      <vt:lpstr>Oddíl A - Věcná část zprávy</vt:lpstr>
      <vt:lpstr>Věcná část zprávy - tabulky</vt:lpstr>
      <vt:lpstr>Věcná část zprávy - tabulky</vt:lpstr>
      <vt:lpstr>Věcná část zprávy - tabulky</vt:lpstr>
      <vt:lpstr>Oddíl B - Čestné prohlášení poskytovatele</vt:lpstr>
      <vt:lpstr>Oddíl C - Přílohy zprávy</vt:lpstr>
      <vt:lpstr>Ostatní</vt:lpstr>
      <vt:lpstr>Průběžné plnění indikátorů ze strany poskytovatelů vůči KÚ LK k 30. 6. 2018</vt:lpstr>
      <vt:lpstr>Průběžné plnění indikátorů ze strany poskytovatelů vůči KÚ LK k 30. 6. 2018</vt:lpstr>
      <vt:lpstr>Kontroly v projektu 2019</vt:lpstr>
      <vt:lpstr>Kontroly v projektu 2019</vt:lpstr>
      <vt:lpstr>Kontroly v projektu 2019</vt:lpstr>
      <vt:lpstr>Monitorovací listy</vt:lpstr>
      <vt:lpstr>Prezentace aplikace PowerPoint</vt:lpstr>
      <vt:lpstr>Monitorování klientů, vykazování časových jednotek  a sociální práce ke klientům</vt:lpstr>
      <vt:lpstr>Prezentace aplikace PowerPoint</vt:lpstr>
      <vt:lpstr>Harmonogram metodických návštěv</vt:lpstr>
      <vt:lpstr>Prezentace aplikace PowerPoint</vt:lpstr>
      <vt:lpstr>Kontakty</vt:lpstr>
    </vt:vector>
  </TitlesOfParts>
  <Company>Krajský úřad Libereckého kraje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Metodický seminář pro poskytovatele sociálních služeb 20. 10. 2018</dc:title>
  <dc:creator>Blažková Kateřina</dc:creator>
  <cp:lastModifiedBy>Tůmová Kamila</cp:lastModifiedBy>
  <cp:revision>36</cp:revision>
  <dcterms:created xsi:type="dcterms:W3CDTF">2018-10-15T10:30:37Z</dcterms:created>
  <dcterms:modified xsi:type="dcterms:W3CDTF">2024-03-13T12:35:05Z</dcterms:modified>
</cp:coreProperties>
</file>